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4.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5" r:id="rId2"/>
    <p:sldMasterId id="2147483732" r:id="rId3"/>
    <p:sldMasterId id="2147483769" r:id="rId4"/>
    <p:sldMasterId id="2147483805" r:id="rId5"/>
  </p:sldMasterIdLst>
  <p:notesMasterIdLst>
    <p:notesMasterId r:id="rId40"/>
  </p:notesMasterIdLst>
  <p:sldIdLst>
    <p:sldId id="256" r:id="rId6"/>
    <p:sldId id="308" r:id="rId7"/>
    <p:sldId id="284" r:id="rId8"/>
    <p:sldId id="316" r:id="rId9"/>
    <p:sldId id="305" r:id="rId10"/>
    <p:sldId id="344" r:id="rId11"/>
    <p:sldId id="345" r:id="rId12"/>
    <p:sldId id="263" r:id="rId13"/>
    <p:sldId id="340" r:id="rId14"/>
    <p:sldId id="335" r:id="rId15"/>
    <p:sldId id="318" r:id="rId16"/>
    <p:sldId id="317" r:id="rId17"/>
    <p:sldId id="312" r:id="rId18"/>
    <p:sldId id="321" r:id="rId19"/>
    <p:sldId id="339" r:id="rId20"/>
    <p:sldId id="324" r:id="rId21"/>
    <p:sldId id="341" r:id="rId22"/>
    <p:sldId id="325" r:id="rId23"/>
    <p:sldId id="343" r:id="rId24"/>
    <p:sldId id="328" r:id="rId25"/>
    <p:sldId id="346" r:id="rId26"/>
    <p:sldId id="329" r:id="rId27"/>
    <p:sldId id="333" r:id="rId28"/>
    <p:sldId id="349" r:id="rId29"/>
    <p:sldId id="334" r:id="rId30"/>
    <p:sldId id="336" r:id="rId31"/>
    <p:sldId id="322" r:id="rId32"/>
    <p:sldId id="320" r:id="rId33"/>
    <p:sldId id="337" r:id="rId34"/>
    <p:sldId id="327" r:id="rId35"/>
    <p:sldId id="347" r:id="rId36"/>
    <p:sldId id="338" r:id="rId37"/>
    <p:sldId id="348" r:id="rId38"/>
    <p:sldId id="33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3B1E211-DF1D-CD42-81E9-E04824346CD5}">
          <p14:sldIdLst>
            <p14:sldId id="256"/>
            <p14:sldId id="308"/>
          </p14:sldIdLst>
        </p14:section>
        <p14:section name="Using Soar" id="{4D378E96-0DCC-984F-A12D-D86AF5E9D73C}">
          <p14:sldIdLst>
            <p14:sldId id="284"/>
            <p14:sldId id="316"/>
            <p14:sldId id="305"/>
            <p14:sldId id="344"/>
            <p14:sldId id="345"/>
            <p14:sldId id="263"/>
            <p14:sldId id="340"/>
          </p14:sldIdLst>
        </p14:section>
        <p14:section name="Soar Rule Syntax" id="{3C739ABF-E84B-5D4C-89E6-5DB4CBC3488B}">
          <p14:sldIdLst>
            <p14:sldId id="335"/>
            <p14:sldId id="318"/>
            <p14:sldId id="317"/>
            <p14:sldId id="312"/>
            <p14:sldId id="321"/>
            <p14:sldId id="339"/>
            <p14:sldId id="324"/>
            <p14:sldId id="341"/>
            <p14:sldId id="325"/>
            <p14:sldId id="343"/>
            <p14:sldId id="328"/>
            <p14:sldId id="346"/>
            <p14:sldId id="329"/>
            <p14:sldId id="333"/>
            <p14:sldId id="349"/>
            <p14:sldId id="334"/>
            <p14:sldId id="336"/>
            <p14:sldId id="322"/>
            <p14:sldId id="320"/>
            <p14:sldId id="337"/>
            <p14:sldId id="327"/>
            <p14:sldId id="347"/>
            <p14:sldId id="338"/>
            <p14:sldId id="348"/>
            <p14:sldId id="3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38"/>
    <p:restoredTop sz="94685"/>
  </p:normalViewPr>
  <p:slideViewPr>
    <p:cSldViewPr snapToGrid="0">
      <p:cViewPr varScale="1">
        <p:scale>
          <a:sx n="81" d="100"/>
          <a:sy n="81" d="100"/>
        </p:scale>
        <p:origin x="65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191035-C050-B445-BDBC-B85523613CCD}" type="datetimeFigureOut">
              <a:rPr lang="en-US" smtClean="0"/>
              <a:t>7/17/2024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9989B7-BB78-0E41-84E2-D4B67D6A5F93}" type="slidenum">
              <a:rPr lang="en-US" smtClean="0"/>
              <a:t>‹#›</a:t>
            </a:fld>
            <a:endParaRPr lang="en-US"/>
          </a:p>
        </p:txBody>
      </p:sp>
    </p:spTree>
    <p:extLst>
      <p:ext uri="{BB962C8B-B14F-4D97-AF65-F5344CB8AC3E}">
        <p14:creationId xmlns:p14="http://schemas.microsoft.com/office/powerpoint/2010/main" val="2949165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9989B7-BB78-0E41-84E2-D4B67D6A5F93}" type="slidenum">
              <a:rPr lang="en-US" smtClean="0"/>
              <a:t>11</a:t>
            </a:fld>
            <a:endParaRPr lang="en-US"/>
          </a:p>
        </p:txBody>
      </p:sp>
    </p:spTree>
    <p:extLst>
      <p:ext uri="{BB962C8B-B14F-4D97-AF65-F5344CB8AC3E}">
        <p14:creationId xmlns:p14="http://schemas.microsoft.com/office/powerpoint/2010/main" val="694026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9989B7-BB78-0E41-84E2-D4B67D6A5F93}" type="slidenum">
              <a:rPr lang="en-US" smtClean="0"/>
              <a:t>12</a:t>
            </a:fld>
            <a:endParaRPr lang="en-US"/>
          </a:p>
        </p:txBody>
      </p:sp>
    </p:spTree>
    <p:extLst>
      <p:ext uri="{BB962C8B-B14F-4D97-AF65-F5344CB8AC3E}">
        <p14:creationId xmlns:p14="http://schemas.microsoft.com/office/powerpoint/2010/main" val="25612314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5.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6.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7.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9.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21.tmp"/><Relationship Id="rId5" Type="http://schemas.openxmlformats.org/officeDocument/2006/relationships/image" Target="../media/image13.png"/><Relationship Id="rId4" Type="http://schemas.openxmlformats.org/officeDocument/2006/relationships/image" Target="../media/image1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Instructions">
    <p:spTree>
      <p:nvGrpSpPr>
        <p:cNvPr id="1" name=""/>
        <p:cNvGrpSpPr/>
        <p:nvPr/>
      </p:nvGrpSpPr>
      <p:grpSpPr>
        <a:xfrm>
          <a:off x="0" y="0"/>
          <a:ext cx="0" cy="0"/>
          <a:chOff x="0" y="0"/>
          <a:chExt cx="0" cy="0"/>
        </a:xfrm>
      </p:grpSpPr>
      <p:pic>
        <p:nvPicPr>
          <p:cNvPr id="18" name="Picture 17" descr="Graphical user interface, application, Word&#10;&#10;Description automatically generated">
            <a:extLst>
              <a:ext uri="{FF2B5EF4-FFF2-40B4-BE49-F238E27FC236}">
                <a16:creationId xmlns:a16="http://schemas.microsoft.com/office/drawing/2014/main" id="{0B9B688F-3869-4ECE-BE40-DE3ADDF3F07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5120513" y="4242380"/>
            <a:ext cx="3300984" cy="1857119"/>
          </a:xfrm>
          <a:prstGeom prst="rect">
            <a:avLst/>
          </a:prstGeom>
          <a:ln w="6350">
            <a:solidFill>
              <a:schemeClr val="accent2"/>
            </a:solidFill>
          </a:ln>
        </p:spPr>
      </p:pic>
      <p:pic>
        <p:nvPicPr>
          <p:cNvPr id="20" name="Picture 19" descr="Chart, bar chart&#10;&#10;Description automatically generated">
            <a:extLst>
              <a:ext uri="{FF2B5EF4-FFF2-40B4-BE49-F238E27FC236}">
                <a16:creationId xmlns:a16="http://schemas.microsoft.com/office/drawing/2014/main" id="{5EB3950A-EFEF-4170-8936-5F3D5792ECB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gray">
          <a:xfrm>
            <a:off x="8421497" y="4241359"/>
            <a:ext cx="3310128" cy="1858140"/>
          </a:xfrm>
          <a:prstGeom prst="rect">
            <a:avLst/>
          </a:prstGeom>
          <a:ln w="6350">
            <a:solidFill>
              <a:schemeClr val="accent2"/>
            </a:solidFill>
          </a:ln>
        </p:spPr>
      </p:pic>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dirty="0">
              <a:solidFill>
                <a:schemeClr val="bg1"/>
              </a:solidFill>
            </a:endParaRPr>
          </a:p>
        </p:txBody>
      </p:sp>
      <p:sp>
        <p:nvSpPr>
          <p:cNvPr id="5" name="Rectangle: Rounded Corners 4">
            <a:extLst>
              <a:ext uri="{FF2B5EF4-FFF2-40B4-BE49-F238E27FC236}">
                <a16:creationId xmlns:a16="http://schemas.microsoft.com/office/drawing/2014/main" id="{677D07B9-8B61-4172-8A34-4889EE9216D0}"/>
              </a:ext>
            </a:extLst>
          </p:cNvPr>
          <p:cNvSpPr/>
          <p:nvPr/>
        </p:nvSpPr>
        <p:spPr bwMode="gray">
          <a:xfrm>
            <a:off x="824245" y="2332569"/>
            <a:ext cx="1058109" cy="454328"/>
          </a:xfrm>
          <a:prstGeom prst="roundRect">
            <a:avLst>
              <a:gd name="adj" fmla="val 14098"/>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8" name="TextBox 7">
            <a:extLst>
              <a:ext uri="{FF2B5EF4-FFF2-40B4-BE49-F238E27FC236}">
                <a16:creationId xmlns:a16="http://schemas.microsoft.com/office/drawing/2014/main" id="{144308BD-A2EF-404E-BE32-E7DA086E8C83}"/>
              </a:ext>
            </a:extLst>
          </p:cNvPr>
          <p:cNvSpPr txBox="1"/>
          <p:nvPr/>
        </p:nvSpPr>
        <p:spPr bwMode="gray">
          <a:xfrm>
            <a:off x="824247" y="2825509"/>
            <a:ext cx="1758315" cy="1000274"/>
          </a:xfrm>
          <a:prstGeom prst="rect">
            <a:avLst/>
          </a:prstGeom>
          <a:noFill/>
        </p:spPr>
        <p:txBody>
          <a:bodyPr wrap="square" lIns="0" tIns="0" rIns="0" bIns="0" rtlCol="0">
            <a:spAutoFit/>
          </a:bodyPr>
          <a:lstStyle/>
          <a:p>
            <a:pPr algn="l">
              <a:spcBef>
                <a:spcPts val="714"/>
              </a:spcBef>
            </a:pPr>
            <a:r>
              <a:rPr lang="en-US" sz="6500" b="1" dirty="0">
                <a:solidFill>
                  <a:schemeClr val="accent6"/>
                </a:solidFill>
              </a:rPr>
              <a:t>16:9</a:t>
            </a:r>
          </a:p>
        </p:txBody>
      </p:sp>
      <p:sp>
        <p:nvSpPr>
          <p:cNvPr id="10" name="TextBox 9">
            <a:extLst>
              <a:ext uri="{FF2B5EF4-FFF2-40B4-BE49-F238E27FC236}">
                <a16:creationId xmlns:a16="http://schemas.microsoft.com/office/drawing/2014/main" id="{FD38DA28-EF8F-43D1-AD7F-CCB3640760DD}"/>
              </a:ext>
            </a:extLst>
          </p:cNvPr>
          <p:cNvSpPr txBox="1"/>
          <p:nvPr/>
        </p:nvSpPr>
        <p:spPr bwMode="gray">
          <a:xfrm>
            <a:off x="822196" y="4598065"/>
            <a:ext cx="3584240" cy="200055"/>
          </a:xfrm>
          <a:prstGeom prst="rect">
            <a:avLst/>
          </a:prstGeom>
          <a:noFill/>
        </p:spPr>
        <p:txBody>
          <a:bodyPr wrap="square" lIns="0" tIns="0" rIns="0" bIns="0" rtlCol="0">
            <a:spAutoFit/>
          </a:bodyPr>
          <a:lstStyle/>
          <a:p>
            <a:pPr algn="l">
              <a:spcBef>
                <a:spcPts val="714"/>
              </a:spcBef>
            </a:pPr>
            <a:r>
              <a:rPr lang="en-US" sz="1300" noProof="0" dirty="0">
                <a:solidFill>
                  <a:schemeClr val="tx1"/>
                </a:solidFill>
              </a:rPr>
              <a:t>Released 12/17/2021</a:t>
            </a:r>
          </a:p>
        </p:txBody>
      </p:sp>
      <p:sp>
        <p:nvSpPr>
          <p:cNvPr id="22" name="TextBox 21">
            <a:extLst>
              <a:ext uri="{FF2B5EF4-FFF2-40B4-BE49-F238E27FC236}">
                <a16:creationId xmlns:a16="http://schemas.microsoft.com/office/drawing/2014/main" id="{3E57223A-B05B-4614-AAEA-675CF58D9E9B}"/>
              </a:ext>
            </a:extLst>
          </p:cNvPr>
          <p:cNvSpPr txBox="1"/>
          <p:nvPr/>
        </p:nvSpPr>
        <p:spPr bwMode="gray">
          <a:xfrm>
            <a:off x="824247" y="3597791"/>
            <a:ext cx="2436843" cy="615553"/>
          </a:xfrm>
          <a:prstGeom prst="rect">
            <a:avLst/>
          </a:prstGeom>
          <a:noFill/>
        </p:spPr>
        <p:txBody>
          <a:bodyPr wrap="square" lIns="0" tIns="0" rIns="0" bIns="0" rtlCol="0">
            <a:spAutoFit/>
          </a:bodyPr>
          <a:lstStyle/>
          <a:p>
            <a:pPr algn="l">
              <a:spcBef>
                <a:spcPts val="0"/>
              </a:spcBef>
            </a:pPr>
            <a:r>
              <a:rPr lang="en-US" sz="4000" b="0" dirty="0">
                <a:solidFill>
                  <a:schemeClr val="accent6"/>
                </a:solidFill>
              </a:rPr>
              <a:t>on-screen</a:t>
            </a:r>
          </a:p>
        </p:txBody>
      </p:sp>
      <p:pic>
        <p:nvPicPr>
          <p:cNvPr id="23" name="Optum logo" descr="Optum logo">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bwMode="gray">
          <a:xfrm>
            <a:off x="824247" y="523904"/>
            <a:ext cx="2438884" cy="706174"/>
          </a:xfrm>
          <a:prstGeom prst="rect">
            <a:avLst/>
          </a:prstGeom>
        </p:spPr>
      </p:pic>
      <p:sp>
        <p:nvSpPr>
          <p:cNvPr id="14" name="TextBox 13">
            <a:extLst>
              <a:ext uri="{FF2B5EF4-FFF2-40B4-BE49-F238E27FC236}">
                <a16:creationId xmlns:a16="http://schemas.microsoft.com/office/drawing/2014/main" id="{56025CD2-CA64-4689-B743-52D853121FA6}"/>
              </a:ext>
              <a:ext uri="{C183D7F6-B498-43B3-948B-1728B52AA6E4}">
                <adec:decorative xmlns:adec="http://schemas.microsoft.com/office/drawing/2017/decorative" val="1"/>
              </a:ext>
            </a:extLst>
          </p:cNvPr>
          <p:cNvSpPr txBox="1"/>
          <p:nvPr/>
        </p:nvSpPr>
        <p:spPr bwMode="gray">
          <a:xfrm>
            <a:off x="822196" y="2325232"/>
            <a:ext cx="1060158" cy="461665"/>
          </a:xfrm>
          <a:prstGeom prst="rect">
            <a:avLst/>
          </a:prstGeom>
          <a:noFill/>
        </p:spPr>
        <p:txBody>
          <a:bodyPr wrap="square" lIns="0" tIns="0" rIns="0" bIns="0" rtlCol="0">
            <a:spAutoFit/>
          </a:bodyPr>
          <a:lstStyle/>
          <a:p>
            <a:pPr algn="ctr">
              <a:spcBef>
                <a:spcPts val="0"/>
              </a:spcBef>
            </a:pPr>
            <a:r>
              <a:rPr lang="en-US" sz="3000" b="1" dirty="0">
                <a:solidFill>
                  <a:schemeClr val="accent6"/>
                </a:solidFill>
              </a:rPr>
              <a:t>Beta</a:t>
            </a:r>
          </a:p>
        </p:txBody>
      </p:sp>
      <p:pic>
        <p:nvPicPr>
          <p:cNvPr id="17" name="Picture 16">
            <a:extLst>
              <a:ext uri="{FF2B5EF4-FFF2-40B4-BE49-F238E27FC236}">
                <a16:creationId xmlns:a16="http://schemas.microsoft.com/office/drawing/2014/main" id="{819BE298-EAEE-4EF5-9588-71610469B37B}"/>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5120513" y="523875"/>
            <a:ext cx="6611112" cy="3717484"/>
          </a:xfrm>
          <a:prstGeom prst="rect">
            <a:avLst/>
          </a:prstGeom>
          <a:ln w="6350">
            <a:solidFill>
              <a:schemeClr val="accent2"/>
            </a:solidFill>
          </a:ln>
        </p:spPr>
      </p:pic>
    </p:spTree>
    <p:extLst>
      <p:ext uri="{BB962C8B-B14F-4D97-AF65-F5344CB8AC3E}">
        <p14:creationId xmlns:p14="http://schemas.microsoft.com/office/powerpoint/2010/main" val="4099688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Tree>
    <p:extLst>
      <p:ext uri="{BB962C8B-B14F-4D97-AF65-F5344CB8AC3E}">
        <p14:creationId xmlns:p14="http://schemas.microsoft.com/office/powerpoint/2010/main" val="28329460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F637101A-C75C-41F9-A59B-BB01DC6F1A81}"/>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57B99AAD-1C70-4066-97B8-7CB0AFCDBCB0}"/>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Optum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82209541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Freeform: Shape 9" descr="A large &quot;x&quot; indicating that this layout is not approved for use.">
            <a:extLst>
              <a:ext uri="{FF2B5EF4-FFF2-40B4-BE49-F238E27FC236}">
                <a16:creationId xmlns:a16="http://schemas.microsoft.com/office/drawing/2014/main" id="{B6B42EE6-B915-4BF1-8B9C-7DD5ACE2DD6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CD70083E-4733-4C8E-B27B-09B287FF1688}"/>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139041293"/>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Freeform: Shape 11" descr="A large &quot;x&quot; indicating that this layout is not approved for use.">
            <a:extLst>
              <a:ext uri="{FF2B5EF4-FFF2-40B4-BE49-F238E27FC236}">
                <a16:creationId xmlns:a16="http://schemas.microsoft.com/office/drawing/2014/main" id="{1C70D576-33E1-4B49-8568-E8D97423AE77}"/>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10" name="TextBox 9">
            <a:extLst>
              <a:ext uri="{FF2B5EF4-FFF2-40B4-BE49-F238E27FC236}">
                <a16:creationId xmlns:a16="http://schemas.microsoft.com/office/drawing/2014/main" id="{E00E51F3-FA16-4CC6-97C6-6EECCB9AFCB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175730006"/>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5F25F3A1-BD13-41CE-9176-E8CD536BC4D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2A212493-ED92-4B1B-901F-F8694A916BC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08498496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60799103-2F70-4C44-9BCC-51D14763EF0E}"/>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49FD152-129D-41A4-81CE-BC9A8DCD0B3A}"/>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731293885"/>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22419F1F-051D-4EAB-BCEA-2B4614A0214F}"/>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2B6F59F-8687-492F-A2D4-E8EBFECAC4AB}"/>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84326371"/>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AB58FB46-F330-4E2D-8F18-92EB7F8636A2}"/>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05104E2-CEF6-4BD8-B7C0-2C8692A17794}"/>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38385032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cxnSp>
        <p:nvCxnSpPr>
          <p:cNvPr id="10" name="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43784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Cover">
    <p:bg>
      <p:bgRef idx="1001">
        <a:schemeClr val="bg1"/>
      </p:bgRef>
    </p:bg>
    <p:spTree>
      <p:nvGrpSpPr>
        <p:cNvPr id="1" name=""/>
        <p:cNvGrpSpPr/>
        <p:nvPr/>
      </p:nvGrpSpPr>
      <p:grpSpPr>
        <a:xfrm>
          <a:off x="0" y="0"/>
          <a:ext cx="0" cy="0"/>
          <a:chOff x="0" y="0"/>
          <a:chExt cx="0" cy="0"/>
        </a:xfrm>
      </p:grpSpPr>
      <p:sp>
        <p:nvSpPr>
          <p:cNvPr id="10" name="Freeform 11">
            <a:extLst>
              <a:ext uri="{FF2B5EF4-FFF2-40B4-BE49-F238E27FC236}">
                <a16:creationId xmlns:a16="http://schemas.microsoft.com/office/drawing/2014/main" id="{018ADF08-66C4-7A27-5941-438B95462BC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gray">
          <a:xfrm>
            <a:off x="0" y="0"/>
            <a:ext cx="6037330" cy="6858000"/>
          </a:xfrm>
          <a:custGeom>
            <a:avLst/>
            <a:gdLst>
              <a:gd name="connsiteX0" fmla="*/ 0 w 6037330"/>
              <a:gd name="connsiteY0" fmla="*/ 0 h 6858000"/>
              <a:gd name="connsiteX1" fmla="*/ 3835988 w 6037330"/>
              <a:gd name="connsiteY1" fmla="*/ 0 h 6858000"/>
              <a:gd name="connsiteX2" fmla="*/ 4114800 w 6037330"/>
              <a:gd name="connsiteY2" fmla="*/ 0 h 6858000"/>
              <a:gd name="connsiteX3" fmla="*/ 6037330 w 6037330"/>
              <a:gd name="connsiteY3" fmla="*/ 0 h 6858000"/>
              <a:gd name="connsiteX4" fmla="*/ 5982904 w 6037330"/>
              <a:gd name="connsiteY4" fmla="*/ 57086 h 6858000"/>
              <a:gd name="connsiteX5" fmla="*/ 4680119 w 6037330"/>
              <a:gd name="connsiteY5" fmla="*/ 3429000 h 6858000"/>
              <a:gd name="connsiteX6" fmla="*/ 5982904 w 6037330"/>
              <a:gd name="connsiteY6" fmla="*/ 6800914 h 6858000"/>
              <a:gd name="connsiteX7" fmla="*/ 6037330 w 6037330"/>
              <a:gd name="connsiteY7" fmla="*/ 6858000 h 6858000"/>
              <a:gd name="connsiteX8" fmla="*/ 4114800 w 6037330"/>
              <a:gd name="connsiteY8" fmla="*/ 6858000 h 6858000"/>
              <a:gd name="connsiteX9" fmla="*/ 3835988 w 6037330"/>
              <a:gd name="connsiteY9" fmla="*/ 6858000 h 6858000"/>
              <a:gd name="connsiteX10" fmla="*/ 0 w 603733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37330" h="6858000">
                <a:moveTo>
                  <a:pt x="0" y="0"/>
                </a:moveTo>
                <a:lnTo>
                  <a:pt x="3835988" y="0"/>
                </a:lnTo>
                <a:lnTo>
                  <a:pt x="4114800" y="0"/>
                </a:lnTo>
                <a:lnTo>
                  <a:pt x="6037330" y="0"/>
                </a:lnTo>
                <a:lnTo>
                  <a:pt x="5982904" y="57086"/>
                </a:lnTo>
                <a:cubicBezTo>
                  <a:pt x="5173461" y="947670"/>
                  <a:pt x="4680119" y="2130722"/>
                  <a:pt x="4680119" y="3429000"/>
                </a:cubicBezTo>
                <a:cubicBezTo>
                  <a:pt x="4680119" y="4727278"/>
                  <a:pt x="5173461" y="5910330"/>
                  <a:pt x="5982904" y="6800914"/>
                </a:cubicBezTo>
                <a:lnTo>
                  <a:pt x="6037330" y="6858000"/>
                </a:lnTo>
                <a:lnTo>
                  <a:pt x="4114800" y="6858000"/>
                </a:lnTo>
                <a:lnTo>
                  <a:pt x="3835988" y="6858000"/>
                </a:lnTo>
                <a:lnTo>
                  <a:pt x="0" y="6858000"/>
                </a:lnTo>
                <a:close/>
              </a:path>
            </a:pathLst>
          </a:cu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6594904" y="1649301"/>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6594904" y="3834665"/>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6594904" y="5396367"/>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6" name="Date Placeholder 5">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42249270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152">
          <p15:clr>
            <a:srgbClr val="FFC000"/>
          </p15:clr>
        </p15:guide>
        <p15:guide id="2" pos="7120">
          <p15:clr>
            <a:srgbClr val="FFC000"/>
          </p15:clr>
        </p15:guide>
        <p15:guide id="3" orient="horz" pos="2216">
          <p15:clr>
            <a:srgbClr val="FFC000"/>
          </p15:clr>
        </p15:guide>
        <p15:guide id="4" orient="horz" pos="2408">
          <p15:clr>
            <a:srgbClr val="FFC00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Cover 0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2375092" y="2317660"/>
            <a:ext cx="7315200" cy="1246495"/>
          </a:xfrm>
        </p:spPr>
        <p:txBody>
          <a:bodyPr anchor="b"/>
          <a:lstStyle>
            <a:lvl1pPr>
              <a:defRPr sz="4500"/>
            </a:lvl1pPr>
          </a:lstStyle>
          <a:p>
            <a:r>
              <a:rPr lang="en-US" dirty="0"/>
              <a:t>Insightful presentation title (max. 2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2375092" y="3898459"/>
            <a:ext cx="7315200" cy="553998"/>
          </a:xfrm>
        </p:spPr>
        <p:txBody>
          <a:bodyPr wrap="square">
            <a:spAutoFit/>
          </a:bodyPr>
          <a:lstStyle>
            <a:lvl1pPr marL="0" indent="0">
              <a:spcBef>
                <a:spcPts val="0"/>
              </a:spcBef>
              <a:buFont typeface="Arial" panose="020B0604020202020204" pitchFamily="34" charset="0"/>
              <a:buNone/>
              <a:defRPr sz="18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bold 18pt, sentence case, max. 2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2375091" y="4992329"/>
            <a:ext cx="731520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4" name="Freeform: Shape 13">
            <a:extLst>
              <a:ext uri="{FF2B5EF4-FFF2-40B4-BE49-F238E27FC236}">
                <a16:creationId xmlns:a16="http://schemas.microsoft.com/office/drawing/2014/main" id="{F33E8723-94DB-5556-1A86-67D45CBF982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gray">
          <a:xfrm>
            <a:off x="0" y="3907075"/>
            <a:ext cx="12188952" cy="2950926"/>
          </a:xfrm>
          <a:custGeom>
            <a:avLst/>
            <a:gdLst>
              <a:gd name="connsiteX0" fmla="*/ 12188952 w 12188952"/>
              <a:gd name="connsiteY0" fmla="*/ 0 h 2950926"/>
              <a:gd name="connsiteX1" fmla="*/ 12188952 w 12188952"/>
              <a:gd name="connsiteY1" fmla="*/ 2950926 h 2950926"/>
              <a:gd name="connsiteX2" fmla="*/ 0 w 12188952"/>
              <a:gd name="connsiteY2" fmla="*/ 2950926 h 2950926"/>
              <a:gd name="connsiteX3" fmla="*/ 0 w 12188952"/>
              <a:gd name="connsiteY3" fmla="*/ 1951527 h 2950926"/>
              <a:gd name="connsiteX4" fmla="*/ 170764 w 12188952"/>
              <a:gd name="connsiteY4" fmla="*/ 2006967 h 2950926"/>
              <a:gd name="connsiteX5" fmla="*/ 4194949 w 12188952"/>
              <a:gd name="connsiteY5" fmla="*/ 2615366 h 2950926"/>
              <a:gd name="connsiteX6" fmla="*/ 11761160 w 12188952"/>
              <a:gd name="connsiteY6" fmla="*/ 304209 h 295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2950926">
                <a:moveTo>
                  <a:pt x="12188952" y="0"/>
                </a:moveTo>
                <a:lnTo>
                  <a:pt x="12188952" y="2950926"/>
                </a:lnTo>
                <a:lnTo>
                  <a:pt x="0" y="2950926"/>
                </a:lnTo>
                <a:lnTo>
                  <a:pt x="0" y="1951527"/>
                </a:lnTo>
                <a:lnTo>
                  <a:pt x="170764" y="2006967"/>
                </a:lnTo>
                <a:cubicBezTo>
                  <a:pt x="1442002" y="2402363"/>
                  <a:pt x="2793601" y="2615366"/>
                  <a:pt x="4194949" y="2615366"/>
                </a:cubicBezTo>
                <a:cubicBezTo>
                  <a:pt x="6997644" y="2615366"/>
                  <a:pt x="9601341" y="1763354"/>
                  <a:pt x="11761160" y="304209"/>
                </a:cubicBezTo>
                <a:close/>
              </a:path>
            </a:pathLst>
          </a:cu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6" name="Date Placeholder 5">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22377050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1496">
          <p15:clr>
            <a:srgbClr val="FBAE40"/>
          </p15:clr>
        </p15:guide>
        <p15:guide id="3" orient="horz" pos="2246">
          <p15:clr>
            <a:srgbClr val="FBAE40"/>
          </p15:clr>
        </p15:guide>
        <p15:guide id="4" orient="horz" pos="2447">
          <p15:clr>
            <a:srgbClr val="FBAE40"/>
          </p15:clr>
        </p15:guide>
        <p15:guide id="5" pos="610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Tree>
    <p:extLst>
      <p:ext uri="{BB962C8B-B14F-4D97-AF65-F5344CB8AC3E}">
        <p14:creationId xmlns:p14="http://schemas.microsoft.com/office/powerpoint/2010/main" val="42591331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Cover 03">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0" name="Date Placeholder 9">
            <a:extLst>
              <a:ext uri="{FF2B5EF4-FFF2-40B4-BE49-F238E27FC236}">
                <a16:creationId xmlns:a16="http://schemas.microsoft.com/office/drawing/2014/main" id="{D64D994A-1F86-650F-91D1-D9CF4A6D5AF1}"/>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2" name="Footer Placeholder 11">
            <a:extLst>
              <a:ext uri="{FF2B5EF4-FFF2-40B4-BE49-F238E27FC236}">
                <a16:creationId xmlns:a16="http://schemas.microsoft.com/office/drawing/2014/main" id="{97300FDB-6AA7-7D29-6E6C-DAB8AF3C6B3B}"/>
              </a:ext>
            </a:extLst>
          </p:cNvPr>
          <p:cNvSpPr>
            <a:spLocks noGrp="1"/>
          </p:cNvSpPr>
          <p:nvPr>
            <p:ph type="ftr" sz="quarter" idx="17"/>
          </p:nvPr>
        </p:nvSpPr>
        <p:spPr/>
        <p:txBody>
          <a:bodyPr/>
          <a:lstStyle/>
          <a:p>
            <a:endParaRPr lang="en-US"/>
          </a:p>
        </p:txBody>
      </p:sp>
      <p:sp>
        <p:nvSpPr>
          <p:cNvPr id="13" name="Slide Number Placeholder 12">
            <a:extLst>
              <a:ext uri="{FF2B5EF4-FFF2-40B4-BE49-F238E27FC236}">
                <a16:creationId xmlns:a16="http://schemas.microsoft.com/office/drawing/2014/main" id="{7FADA5F4-B71C-E968-5670-1EEE3C6C9F2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2405131630"/>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Cover 04">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5" name="Picture Placeholder 4">
            <a:extLst>
              <a:ext uri="{FF2B5EF4-FFF2-40B4-BE49-F238E27FC236}">
                <a16:creationId xmlns:a16="http://schemas.microsoft.com/office/drawing/2014/main" id="{6602CFF5-9BBC-863E-C089-A676996FA394}"/>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14B58E5A-BF8F-9CC6-1870-BB7839F7C39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5CCAC17E-165F-4D50-26D1-8EE65CB27552}"/>
              </a:ext>
            </a:extLst>
          </p:cNvPr>
          <p:cNvSpPr>
            <a:spLocks noGrp="1"/>
          </p:cNvSpPr>
          <p:nvPr>
            <p:ph type="ftr" sz="quarter" idx="17"/>
          </p:nvPr>
        </p:nvSpPr>
        <p:spPr/>
        <p:txBody>
          <a:bodyPr/>
          <a:lstStyle/>
          <a:p>
            <a:endParaRPr lang="en-US"/>
          </a:p>
        </p:txBody>
      </p:sp>
      <p:sp>
        <p:nvSpPr>
          <p:cNvPr id="9" name="Slide Number Placeholder 8">
            <a:extLst>
              <a:ext uri="{FF2B5EF4-FFF2-40B4-BE49-F238E27FC236}">
                <a16:creationId xmlns:a16="http://schemas.microsoft.com/office/drawing/2014/main" id="{E64404C2-5DC8-B39C-1165-3141C2711ECC}"/>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2891407092"/>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Cover 05">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3" name="Date Placeholder 12">
            <a:extLst>
              <a:ext uri="{FF2B5EF4-FFF2-40B4-BE49-F238E27FC236}">
                <a16:creationId xmlns:a16="http://schemas.microsoft.com/office/drawing/2014/main" id="{B3E840D2-D053-6E6F-0B27-C096734737F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4" name="Footer Placeholder 13">
            <a:extLst>
              <a:ext uri="{FF2B5EF4-FFF2-40B4-BE49-F238E27FC236}">
                <a16:creationId xmlns:a16="http://schemas.microsoft.com/office/drawing/2014/main" id="{8EE78183-D8BF-5FE0-7735-D8FFB8197C80}"/>
              </a:ext>
            </a:extLst>
          </p:cNvPr>
          <p:cNvSpPr>
            <a:spLocks noGrp="1"/>
          </p:cNvSpPr>
          <p:nvPr>
            <p:ph type="ftr" sz="quarter" idx="17"/>
          </p:nvPr>
        </p:nvSpPr>
        <p:spPr/>
        <p:txBody>
          <a:bodyPr/>
          <a:lstStyle/>
          <a:p>
            <a:endParaRPr lang="en-US"/>
          </a:p>
        </p:txBody>
      </p:sp>
      <p:sp>
        <p:nvSpPr>
          <p:cNvPr id="15" name="Slide Number Placeholder 14">
            <a:extLst>
              <a:ext uri="{FF2B5EF4-FFF2-40B4-BE49-F238E27FC236}">
                <a16:creationId xmlns:a16="http://schemas.microsoft.com/office/drawing/2014/main" id="{2507B2F4-B4AF-C862-4E69-D674DC62159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26901900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3" name="Picture Placeholder 12">
            <a:extLst>
              <a:ext uri="{FF2B5EF4-FFF2-40B4-BE49-F238E27FC236}">
                <a16:creationId xmlns:a16="http://schemas.microsoft.com/office/drawing/2014/main" id="{D42CBABA-1415-19BE-D237-380FC8DEF6DE}"/>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DCF03D0B-5402-EF45-D126-86ACF7A1BEBD}"/>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1FF9B01D-9565-F36F-8010-39CED224AA25}"/>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FE5BA348-E888-6410-6785-0BF3F28CBCE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817988897"/>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Cover 07">
    <p:bg>
      <p:bgPr>
        <a:solidFill>
          <a:srgbClr val="FBF9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9" name="Date Placeholder 8">
            <a:extLst>
              <a:ext uri="{FF2B5EF4-FFF2-40B4-BE49-F238E27FC236}">
                <a16:creationId xmlns:a16="http://schemas.microsoft.com/office/drawing/2014/main" id="{52474C07-8F5D-CC3D-9724-9A29EA763F7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0" name="Footer Placeholder 9">
            <a:extLst>
              <a:ext uri="{FF2B5EF4-FFF2-40B4-BE49-F238E27FC236}">
                <a16:creationId xmlns:a16="http://schemas.microsoft.com/office/drawing/2014/main" id="{D471F904-8B56-7EFA-3473-9DFAE1BFA581}"/>
              </a:ext>
            </a:extLst>
          </p:cNvPr>
          <p:cNvSpPr>
            <a:spLocks noGrp="1"/>
          </p:cNvSpPr>
          <p:nvPr>
            <p:ph type="ftr" sz="quarter" idx="17"/>
          </p:nvPr>
        </p:nvSpPr>
        <p:spPr/>
        <p:txBody>
          <a:bodyPr/>
          <a:lstStyle/>
          <a:p>
            <a:endParaRPr lang="en-US"/>
          </a:p>
        </p:txBody>
      </p:sp>
      <p:sp>
        <p:nvSpPr>
          <p:cNvPr id="12" name="Slide Number Placeholder 11">
            <a:extLst>
              <a:ext uri="{FF2B5EF4-FFF2-40B4-BE49-F238E27FC236}">
                <a16:creationId xmlns:a16="http://schemas.microsoft.com/office/drawing/2014/main" id="{FC8C7DF5-F873-F2E9-CB9E-9C8CF17D2CC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2873752101"/>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Cover 08">
    <p:bg>
      <p:bgPr>
        <a:solidFill>
          <a:srgbClr val="FBF9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5" name="Picture Placeholder 4">
            <a:extLst>
              <a:ext uri="{FF2B5EF4-FFF2-40B4-BE49-F238E27FC236}">
                <a16:creationId xmlns:a16="http://schemas.microsoft.com/office/drawing/2014/main" id="{693E2B6F-B0F8-598A-12EC-0815E7654FD0}"/>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9696FBF0-1B42-325E-9531-A33DF9031814}"/>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E529C78D-F523-2F5F-AF8F-9D18AFD1F748}"/>
              </a:ext>
            </a:extLst>
          </p:cNvPr>
          <p:cNvSpPr>
            <a:spLocks noGrp="1"/>
          </p:cNvSpPr>
          <p:nvPr>
            <p:ph type="ftr" sz="quarter" idx="17"/>
          </p:nvPr>
        </p:nvSpPr>
        <p:spPr/>
        <p:txBody>
          <a:bodyPr/>
          <a:lstStyle/>
          <a:p>
            <a:endParaRPr lang="en-US"/>
          </a:p>
        </p:txBody>
      </p:sp>
      <p:sp>
        <p:nvSpPr>
          <p:cNvPr id="9" name="Slide Number Placeholder 8">
            <a:extLst>
              <a:ext uri="{FF2B5EF4-FFF2-40B4-BE49-F238E27FC236}">
                <a16:creationId xmlns:a16="http://schemas.microsoft.com/office/drawing/2014/main" id="{2483F371-F5E3-E66E-2FC2-36252A822E65}"/>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1763228415"/>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78400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3692987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2571916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1751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Orange 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510373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482999498"/>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57195361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182180681"/>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463645425"/>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345526711"/>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67711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035421912"/>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622057453"/>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593557222"/>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859228259"/>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1469827334"/>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4747701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18804917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54181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167490180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960870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28535547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591821036"/>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717000845"/>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370127307"/>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240727067"/>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206055208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178108336"/>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152201182"/>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cxnSp>
        <p:nvCxnSpPr>
          <p:cNvPr id="10" name="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9049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Cover 05">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3" name="Date Placeholder 12">
            <a:extLst>
              <a:ext uri="{FF2B5EF4-FFF2-40B4-BE49-F238E27FC236}">
                <a16:creationId xmlns:a16="http://schemas.microsoft.com/office/drawing/2014/main" id="{B3E840D2-D053-6E6F-0B27-C096734737F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4" name="Footer Placeholder 13">
            <a:extLst>
              <a:ext uri="{FF2B5EF4-FFF2-40B4-BE49-F238E27FC236}">
                <a16:creationId xmlns:a16="http://schemas.microsoft.com/office/drawing/2014/main" id="{8EE78183-D8BF-5FE0-7735-D8FFB8197C80}"/>
              </a:ext>
            </a:extLst>
          </p:cNvPr>
          <p:cNvSpPr>
            <a:spLocks noGrp="1"/>
          </p:cNvSpPr>
          <p:nvPr>
            <p:ph type="ftr" sz="quarter" idx="17"/>
          </p:nvPr>
        </p:nvSpPr>
        <p:spPr/>
        <p:txBody>
          <a:bodyPr/>
          <a:lstStyle/>
          <a:p>
            <a:endParaRPr lang="en-US"/>
          </a:p>
        </p:txBody>
      </p:sp>
      <p:sp>
        <p:nvSpPr>
          <p:cNvPr id="15" name="Slide Number Placeholder 14">
            <a:extLst>
              <a:ext uri="{FF2B5EF4-FFF2-40B4-BE49-F238E27FC236}">
                <a16:creationId xmlns:a16="http://schemas.microsoft.com/office/drawing/2014/main" id="{2507B2F4-B4AF-C862-4E69-D674DC62159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27200835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3" name="Picture Placeholder 12">
            <a:extLst>
              <a:ext uri="{FF2B5EF4-FFF2-40B4-BE49-F238E27FC236}">
                <a16:creationId xmlns:a16="http://schemas.microsoft.com/office/drawing/2014/main" id="{D42CBABA-1415-19BE-D237-380FC8DEF6DE}"/>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DCF03D0B-5402-EF45-D126-86ACF7A1BEBD}"/>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1FF9B01D-9565-F36F-8010-39CED224AA25}"/>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FE5BA348-E888-6410-6785-0BF3F28CBCE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1518989848"/>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65590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9973673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0739230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51581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663502566"/>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Tree>
    <p:extLst>
      <p:ext uri="{BB962C8B-B14F-4D97-AF65-F5344CB8AC3E}">
        <p14:creationId xmlns:p14="http://schemas.microsoft.com/office/powerpoint/2010/main" val="713171741"/>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150079977"/>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882134379"/>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155242887"/>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65488232"/>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39939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286333275"/>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755576506"/>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548941898"/>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607083193"/>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951164735"/>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Slide Number Placeholder 5" hidden="1">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Footer Placeholder 4" hidden="1">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135349763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13925400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19692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170690629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79328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595792283"/>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66780481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2870158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67138928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043861890"/>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66179054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4" name="Slide Number Placeholder 3" hidden="1">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Footer Placeholder 2" hidden="1">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Tree>
    <p:extLst>
      <p:ext uri="{BB962C8B-B14F-4D97-AF65-F5344CB8AC3E}">
        <p14:creationId xmlns:p14="http://schemas.microsoft.com/office/powerpoint/2010/main" val="2132379129"/>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23942751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Orange 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725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Tree>
    <p:extLst>
      <p:ext uri="{BB962C8B-B14F-4D97-AF65-F5344CB8AC3E}">
        <p14:creationId xmlns:p14="http://schemas.microsoft.com/office/powerpoint/2010/main" val="1190006606"/>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cxnSp>
        <p:nvCxnSpPr>
          <p:cNvPr id="10" name="Orange 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spTree>
    <p:extLst>
      <p:ext uri="{BB962C8B-B14F-4D97-AF65-F5344CB8AC3E}">
        <p14:creationId xmlns:p14="http://schemas.microsoft.com/office/powerpoint/2010/main" val="10974535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Tree>
    <p:extLst>
      <p:ext uri="{BB962C8B-B14F-4D97-AF65-F5344CB8AC3E}">
        <p14:creationId xmlns:p14="http://schemas.microsoft.com/office/powerpoint/2010/main" val="3094503149"/>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Tree>
    <p:extLst>
      <p:ext uri="{BB962C8B-B14F-4D97-AF65-F5344CB8AC3E}">
        <p14:creationId xmlns:p14="http://schemas.microsoft.com/office/powerpoint/2010/main" val="3940903412"/>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Tree>
    <p:extLst>
      <p:ext uri="{BB962C8B-B14F-4D97-AF65-F5344CB8AC3E}">
        <p14:creationId xmlns:p14="http://schemas.microsoft.com/office/powerpoint/2010/main" val="1175596532"/>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Tree>
    <p:extLst>
      <p:ext uri="{BB962C8B-B14F-4D97-AF65-F5344CB8AC3E}">
        <p14:creationId xmlns:p14="http://schemas.microsoft.com/office/powerpoint/2010/main" val="2160256647"/>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Tree>
    <p:extLst>
      <p:ext uri="{BB962C8B-B14F-4D97-AF65-F5344CB8AC3E}">
        <p14:creationId xmlns:p14="http://schemas.microsoft.com/office/powerpoint/2010/main" val="70284233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Orange 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8266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14" name="Boilerplate">
            <a:extLst>
              <a:ext uri="{FF2B5EF4-FFF2-40B4-BE49-F238E27FC236}">
                <a16:creationId xmlns:a16="http://schemas.microsoft.com/office/drawing/2014/main" id="{9EB9C69C-A308-416E-9EF4-CDCBABF60D86}"/>
              </a:ext>
            </a:extLst>
          </p:cNvPr>
          <p:cNvSpPr txBox="1"/>
          <p:nvPr/>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dirty="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dirty="0">
                <a:solidFill>
                  <a:schemeClr val="tx1"/>
                </a:solidFill>
                <a:latin typeface="+mn-lt"/>
              </a:rPr>
              <a:t>© 2022 Optum, Inc. All rights reserved. </a:t>
            </a:r>
          </a:p>
        </p:txBody>
      </p:sp>
      <p:pic>
        <p:nvPicPr>
          <p:cNvPr id="6" name="Optum logo" descr="Optum logo">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Tree>
    <p:extLst>
      <p:ext uri="{BB962C8B-B14F-4D97-AF65-F5344CB8AC3E}">
        <p14:creationId xmlns:p14="http://schemas.microsoft.com/office/powerpoint/2010/main" val="42538676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Orange 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4131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Optum presentations.</a:t>
            </a:r>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TextBox 6">
            <a:extLst>
              <a:ext uri="{FF2B5EF4-FFF2-40B4-BE49-F238E27FC236}">
                <a16:creationId xmlns:a16="http://schemas.microsoft.com/office/drawing/2014/main" id="{57B99AAD-1C70-4066-97B8-7CB0AFCDBCB0}"/>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CC7F2822-6E66-4825-AC91-8ACF317F5B78}"/>
              </a:ext>
              <a:ext uri="{C183D7F6-B498-43B3-948B-1728B52AA6E4}">
                <adec:decorative xmlns:adec="http://schemas.microsoft.com/office/drawing/2017/decorative" val="0"/>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Tree>
    <p:extLst>
      <p:ext uri="{BB962C8B-B14F-4D97-AF65-F5344CB8AC3E}">
        <p14:creationId xmlns:p14="http://schemas.microsoft.com/office/powerpoint/2010/main" val="424183978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8" name="TextBox 7">
            <a:extLst>
              <a:ext uri="{FF2B5EF4-FFF2-40B4-BE49-F238E27FC236}">
                <a16:creationId xmlns:a16="http://schemas.microsoft.com/office/drawing/2014/main" id="{CD70083E-4733-4C8E-B27B-09B287FF1688}"/>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9" name="Multiply 45" descr="A large &quot;x&quot; indicating that this layout is not approved for use.">
            <a:extLst>
              <a:ext uri="{FF2B5EF4-FFF2-40B4-BE49-F238E27FC236}">
                <a16:creationId xmlns:a16="http://schemas.microsoft.com/office/drawing/2014/main" id="{E3B84647-6F26-4054-9D48-B442E97479F6}"/>
              </a:ext>
            </a:extLst>
          </p:cNvPr>
          <p:cNvSpPr>
            <a:spLocks noChangeAspect="1"/>
          </p:cNvSpPr>
          <p:nvPr/>
        </p:nvSpPr>
        <p:spPr bwMode="gray">
          <a:xfrm>
            <a:off x="399748" y="93534"/>
            <a:ext cx="344720" cy="344720"/>
          </a:xfrm>
          <a:prstGeom prst="mathMultiply">
            <a:avLst>
              <a:gd name="adj1" fmla="val 11892"/>
            </a:avLst>
          </a:prstGeom>
          <a:solidFill>
            <a:srgbClr val="C40000"/>
          </a:solidFill>
          <a:ln w="50800" cap="rnd"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376412179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4" name="Picture 13">
            <a:extLst>
              <a:ext uri="{FF2B5EF4-FFF2-40B4-BE49-F238E27FC236}">
                <a16:creationId xmlns:a16="http://schemas.microsoft.com/office/drawing/2014/main" id="{DC821E0D-A561-44C7-80AB-719225B1256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Tree>
    <p:extLst>
      <p:ext uri="{BB962C8B-B14F-4D97-AF65-F5344CB8AC3E}">
        <p14:creationId xmlns:p14="http://schemas.microsoft.com/office/powerpoint/2010/main" val="3148987126"/>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10" name="TextBox 9">
            <a:extLst>
              <a:ext uri="{FF2B5EF4-FFF2-40B4-BE49-F238E27FC236}">
                <a16:creationId xmlns:a16="http://schemas.microsoft.com/office/drawing/2014/main" id="{E00E51F3-FA16-4CC6-97C6-6EECCB9AFCB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11" name="Multiply 45" descr="A large &quot;x&quot; indicating that this layout is not approved for use.">
            <a:extLst>
              <a:ext uri="{FF2B5EF4-FFF2-40B4-BE49-F238E27FC236}">
                <a16:creationId xmlns:a16="http://schemas.microsoft.com/office/drawing/2014/main" id="{08AB274D-12CA-4F3C-A2F4-FCB00909EC9C}"/>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91900178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9" name="TextBox 8">
            <a:extLst>
              <a:ext uri="{FF2B5EF4-FFF2-40B4-BE49-F238E27FC236}">
                <a16:creationId xmlns:a16="http://schemas.microsoft.com/office/drawing/2014/main" id="{2A212493-ED92-4B1B-901F-F8694A916BC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10" name="Multiply 45" descr="A large &quot;x&quot; indicating that this layout is not approved for use.">
            <a:extLst>
              <a:ext uri="{FF2B5EF4-FFF2-40B4-BE49-F238E27FC236}">
                <a16:creationId xmlns:a16="http://schemas.microsoft.com/office/drawing/2014/main" id="{6CB82732-EB0E-440B-A61E-F00B16BF0965}"/>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4347556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3" name="Picture Placeholder 2">
            <a:extLst>
              <a:ext uri="{FF2B5EF4-FFF2-40B4-BE49-F238E27FC236}">
                <a16:creationId xmlns:a16="http://schemas.microsoft.com/office/drawing/2014/main" id="{F9491D2A-A402-47AC-9A86-6002422F21C9}"/>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9" name="TextBox 8">
            <a:extLst>
              <a:ext uri="{FF2B5EF4-FFF2-40B4-BE49-F238E27FC236}">
                <a16:creationId xmlns:a16="http://schemas.microsoft.com/office/drawing/2014/main" id="{349FD152-129D-41A4-81CE-BC9A8DCD0B3A}"/>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10" name="Multiply 45" descr="A large &quot;x&quot; indicating that this layout is not approved for use.">
            <a:extLst>
              <a:ext uri="{FF2B5EF4-FFF2-40B4-BE49-F238E27FC236}">
                <a16:creationId xmlns:a16="http://schemas.microsoft.com/office/drawing/2014/main" id="{66B6567B-A13A-474B-8D2F-ECF1267DF687}"/>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3604758263"/>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TextBox 6">
            <a:extLst>
              <a:ext uri="{FF2B5EF4-FFF2-40B4-BE49-F238E27FC236}">
                <a16:creationId xmlns:a16="http://schemas.microsoft.com/office/drawing/2014/main" id="{C2B6F59F-8687-492F-A2D4-E8EBFECAC4AB}"/>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340CE423-4A52-449C-9C78-E284D9A049E1}"/>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69238760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TextBox 6">
            <a:extLst>
              <a:ext uri="{FF2B5EF4-FFF2-40B4-BE49-F238E27FC236}">
                <a16:creationId xmlns:a16="http://schemas.microsoft.com/office/drawing/2014/main" id="{C05104E2-CEF6-4BD8-B7C0-2C8692A17794}"/>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D8807564-3DF6-491D-A764-145269B5B371}"/>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911560471"/>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Instru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dirty="0">
              <a:solidFill>
                <a:schemeClr val="bg1"/>
              </a:solidFill>
            </a:endParaRPr>
          </a:p>
        </p:txBody>
      </p:sp>
      <p:pic>
        <p:nvPicPr>
          <p:cNvPr id="23" name="Optum logo" descr="Optum">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824247" y="523904"/>
            <a:ext cx="2438884" cy="706174"/>
          </a:xfrm>
          <a:prstGeom prst="rect">
            <a:avLst/>
          </a:prstGeom>
        </p:spPr>
      </p:pic>
      <p:sp>
        <p:nvSpPr>
          <p:cNvPr id="8" name="TextBox 7">
            <a:extLst>
              <a:ext uri="{FF2B5EF4-FFF2-40B4-BE49-F238E27FC236}">
                <a16:creationId xmlns:a16="http://schemas.microsoft.com/office/drawing/2014/main" id="{144308BD-A2EF-404E-BE32-E7DA086E8C83}"/>
              </a:ext>
            </a:extLst>
          </p:cNvPr>
          <p:cNvSpPr txBox="1"/>
          <p:nvPr/>
        </p:nvSpPr>
        <p:spPr bwMode="gray">
          <a:xfrm>
            <a:off x="824247" y="2404812"/>
            <a:ext cx="1758315" cy="1000274"/>
          </a:xfrm>
          <a:prstGeom prst="rect">
            <a:avLst/>
          </a:prstGeom>
          <a:noFill/>
        </p:spPr>
        <p:txBody>
          <a:bodyPr wrap="square" lIns="0" tIns="0" rIns="0" bIns="0" rtlCol="0">
            <a:spAutoFit/>
          </a:bodyPr>
          <a:lstStyle/>
          <a:p>
            <a:pPr algn="l">
              <a:spcBef>
                <a:spcPts val="714"/>
              </a:spcBef>
            </a:pPr>
            <a:r>
              <a:rPr lang="en-US" sz="6500" b="1" dirty="0">
                <a:solidFill>
                  <a:schemeClr val="accent6"/>
                </a:solidFill>
              </a:rPr>
              <a:t>16:9</a:t>
            </a:r>
          </a:p>
        </p:txBody>
      </p:sp>
      <p:sp>
        <p:nvSpPr>
          <p:cNvPr id="22" name="TextBox 21">
            <a:extLst>
              <a:ext uri="{FF2B5EF4-FFF2-40B4-BE49-F238E27FC236}">
                <a16:creationId xmlns:a16="http://schemas.microsoft.com/office/drawing/2014/main" id="{3E57223A-B05B-4614-AAEA-675CF58D9E9B}"/>
              </a:ext>
            </a:extLst>
          </p:cNvPr>
          <p:cNvSpPr txBox="1"/>
          <p:nvPr/>
        </p:nvSpPr>
        <p:spPr bwMode="gray">
          <a:xfrm>
            <a:off x="824247" y="3177094"/>
            <a:ext cx="2436843" cy="615553"/>
          </a:xfrm>
          <a:prstGeom prst="rect">
            <a:avLst/>
          </a:prstGeom>
          <a:noFill/>
        </p:spPr>
        <p:txBody>
          <a:bodyPr wrap="square" lIns="0" tIns="0" rIns="0" bIns="0" rtlCol="0">
            <a:spAutoFit/>
          </a:bodyPr>
          <a:lstStyle/>
          <a:p>
            <a:pPr algn="l">
              <a:spcBef>
                <a:spcPts val="0"/>
              </a:spcBef>
            </a:pPr>
            <a:r>
              <a:rPr lang="en-US" sz="4000" b="0" dirty="0">
                <a:solidFill>
                  <a:schemeClr val="accent6"/>
                </a:solidFill>
              </a:rPr>
              <a:t>on-screen</a:t>
            </a:r>
          </a:p>
        </p:txBody>
      </p:sp>
      <p:sp>
        <p:nvSpPr>
          <p:cNvPr id="10" name="TextBox 9">
            <a:extLst>
              <a:ext uri="{FF2B5EF4-FFF2-40B4-BE49-F238E27FC236}">
                <a16:creationId xmlns:a16="http://schemas.microsoft.com/office/drawing/2014/main" id="{FD38DA28-EF8F-43D1-AD7F-CCB3640760DD}"/>
              </a:ext>
            </a:extLst>
          </p:cNvPr>
          <p:cNvSpPr txBox="1"/>
          <p:nvPr/>
        </p:nvSpPr>
        <p:spPr bwMode="gray">
          <a:xfrm>
            <a:off x="822196" y="4177368"/>
            <a:ext cx="3584240" cy="200055"/>
          </a:xfrm>
          <a:prstGeom prst="rect">
            <a:avLst/>
          </a:prstGeom>
          <a:noFill/>
        </p:spPr>
        <p:txBody>
          <a:bodyPr wrap="square" lIns="0" tIns="0" rIns="0" bIns="0" rtlCol="0">
            <a:spAutoFit/>
          </a:bodyPr>
          <a:lstStyle/>
          <a:p>
            <a:pPr algn="l">
              <a:spcBef>
                <a:spcPts val="714"/>
              </a:spcBef>
            </a:pPr>
            <a:r>
              <a:rPr lang="en-US" sz="1300" noProof="0" dirty="0">
                <a:solidFill>
                  <a:schemeClr val="tx1"/>
                </a:solidFill>
              </a:rPr>
              <a:t>Released January 2023</a:t>
            </a:r>
          </a:p>
        </p:txBody>
      </p:sp>
      <p:pic>
        <p:nvPicPr>
          <p:cNvPr id="12" name="Picture 11" descr="Star icon">
            <a:extLst>
              <a:ext uri="{FF2B5EF4-FFF2-40B4-BE49-F238E27FC236}">
                <a16:creationId xmlns:a16="http://schemas.microsoft.com/office/drawing/2014/main" id="{82FEFB7F-0CFC-4989-B627-4D0D34B303E2}"/>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827390" y="4941778"/>
            <a:ext cx="587679" cy="587679"/>
          </a:xfrm>
          <a:prstGeom prst="rect">
            <a:avLst/>
          </a:prstGeom>
        </p:spPr>
      </p:pic>
      <p:sp>
        <p:nvSpPr>
          <p:cNvPr id="11" name="TextBox 10">
            <a:extLst>
              <a:ext uri="{FF2B5EF4-FFF2-40B4-BE49-F238E27FC236}">
                <a16:creationId xmlns:a16="http://schemas.microsoft.com/office/drawing/2014/main" id="{9145794E-DC8C-4B31-A9C2-C6C3CF44B391}"/>
              </a:ext>
            </a:extLst>
          </p:cNvPr>
          <p:cNvSpPr txBox="1"/>
          <p:nvPr/>
        </p:nvSpPr>
        <p:spPr bwMode="gray">
          <a:xfrm>
            <a:off x="822196" y="5589173"/>
            <a:ext cx="2834865" cy="507831"/>
          </a:xfrm>
          <a:prstGeom prst="rect">
            <a:avLst/>
          </a:prstGeom>
          <a:noFill/>
        </p:spPr>
        <p:txBody>
          <a:bodyPr wrap="square" lIns="0" tIns="0" rIns="0" bIns="0" rtlCol="0">
            <a:spAutoFit/>
          </a:bodyPr>
          <a:lstStyle/>
          <a:p>
            <a:pPr>
              <a:spcBef>
                <a:spcPts val="600"/>
              </a:spcBef>
            </a:pPr>
            <a:r>
              <a:rPr lang="en-US" sz="1100" b="1" dirty="0">
                <a:solidFill>
                  <a:schemeClr val="accent6"/>
                </a:solidFill>
              </a:rPr>
              <a:t>Reminder: </a:t>
            </a:r>
            <a:r>
              <a:rPr lang="en-US" sz="1100" dirty="0">
                <a:solidFill>
                  <a:schemeClr val="tx1"/>
                </a:solidFill>
              </a:rPr>
              <a:t>Download a new template from</a:t>
            </a:r>
            <a:br>
              <a:rPr lang="en-US" sz="1100" dirty="0">
                <a:solidFill>
                  <a:schemeClr val="tx1"/>
                </a:solidFill>
              </a:rPr>
            </a:br>
            <a:r>
              <a:rPr lang="en-US" sz="1100" dirty="0">
                <a:solidFill>
                  <a:schemeClr val="tx1"/>
                </a:solidFill>
              </a:rPr>
              <a:t>Optum Brand Center </a:t>
            </a:r>
            <a:r>
              <a:rPr lang="en-US" sz="1100" b="1" dirty="0">
                <a:solidFill>
                  <a:schemeClr val="tx1"/>
                </a:solidFill>
              </a:rPr>
              <a:t>each time</a:t>
            </a:r>
            <a:r>
              <a:rPr lang="en-US" sz="1100" dirty="0">
                <a:solidFill>
                  <a:schemeClr val="tx1"/>
                </a:solidFill>
              </a:rPr>
              <a:t> a document is started. Templates continuously evolve.</a:t>
            </a:r>
          </a:p>
        </p:txBody>
      </p:sp>
      <p:pic>
        <p:nvPicPr>
          <p:cNvPr id="17" name="Picture 16">
            <a:extLst>
              <a:ext uri="{FF2B5EF4-FFF2-40B4-BE49-F238E27FC236}">
                <a16:creationId xmlns:a16="http://schemas.microsoft.com/office/drawing/2014/main" id="{819BE298-EAEE-4EF5-9588-71610469B37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bwMode="gray">
          <a:xfrm>
            <a:off x="5122888" y="525529"/>
            <a:ext cx="6606362" cy="3714175"/>
          </a:xfrm>
          <a:prstGeom prst="rect">
            <a:avLst/>
          </a:prstGeom>
          <a:ln w="6350">
            <a:solidFill>
              <a:schemeClr val="accent2"/>
            </a:solidFill>
          </a:ln>
        </p:spPr>
      </p:pic>
      <p:pic>
        <p:nvPicPr>
          <p:cNvPr id="18" name="Picture 17">
            <a:extLst>
              <a:ext uri="{FF2B5EF4-FFF2-40B4-BE49-F238E27FC236}">
                <a16:creationId xmlns:a16="http://schemas.microsoft.com/office/drawing/2014/main" id="{0B9B688F-3869-4ECE-BE40-DE3ADDF3F073}"/>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bwMode="gray">
          <a:xfrm>
            <a:off x="5122888" y="4242380"/>
            <a:ext cx="3298775" cy="1857119"/>
          </a:xfrm>
          <a:prstGeom prst="rect">
            <a:avLst/>
          </a:prstGeom>
          <a:ln w="6350">
            <a:solidFill>
              <a:schemeClr val="accent2"/>
            </a:solidFill>
          </a:ln>
        </p:spPr>
      </p:pic>
      <p:pic>
        <p:nvPicPr>
          <p:cNvPr id="20" name="Picture 19">
            <a:extLst>
              <a:ext uri="{FF2B5EF4-FFF2-40B4-BE49-F238E27FC236}">
                <a16:creationId xmlns:a16="http://schemas.microsoft.com/office/drawing/2014/main" id="{5EB3950A-EFEF-4170-8936-5F3D5792ECB7}"/>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bwMode="gray">
          <a:xfrm>
            <a:off x="8421497" y="4243004"/>
            <a:ext cx="3310128" cy="1856495"/>
          </a:xfrm>
          <a:prstGeom prst="rect">
            <a:avLst/>
          </a:prstGeom>
          <a:ln w="6350">
            <a:solidFill>
              <a:schemeClr val="accent2"/>
            </a:solidFill>
          </a:ln>
        </p:spPr>
      </p:pic>
    </p:spTree>
    <p:extLst>
      <p:ext uri="{BB962C8B-B14F-4D97-AF65-F5344CB8AC3E}">
        <p14:creationId xmlns:p14="http://schemas.microsoft.com/office/powerpoint/2010/main" val="22174437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cxnSp>
        <p:nvCxnSpPr>
          <p:cNvPr id="10" name="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9982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ver">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3" name="Picture 12" descr="A person lovingly touching a child on the chin while sitting on they're lap.">
            <a:extLst>
              <a:ext uri="{FF2B5EF4-FFF2-40B4-BE49-F238E27FC236}">
                <a16:creationId xmlns:a16="http://schemas.microsoft.com/office/drawing/2014/main" id="{BDE252CA-B7C1-4F2D-A934-EB57E92D84C6}"/>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611065900"/>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over 02">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24" name="Picture 23" descr="A doctor examining a patient by checking lymph nodes under the jaw line.">
            <a:extLst>
              <a:ext uri="{FF2B5EF4-FFF2-40B4-BE49-F238E27FC236}">
                <a16:creationId xmlns:a16="http://schemas.microsoft.com/office/drawing/2014/main" id="{0FC9DEF5-8784-475B-B82B-3A69645F62EA}"/>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299927885"/>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over 03">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2" name="Picture 11" descr="Two individuals walking and talking with one another while enjoying ice cream.">
            <a:extLst>
              <a:ext uri="{FF2B5EF4-FFF2-40B4-BE49-F238E27FC236}">
                <a16:creationId xmlns:a16="http://schemas.microsoft.com/office/drawing/2014/main" id="{12FF9B2B-62EB-453D-883A-F3D1C5D129E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49" y="0"/>
            <a:ext cx="6175248" cy="6858000"/>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480652466"/>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ver 02">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24" name="Picture 23">
            <a:extLst>
              <a:ext uri="{FF2B5EF4-FFF2-40B4-BE49-F238E27FC236}">
                <a16:creationId xmlns:a16="http://schemas.microsoft.com/office/drawing/2014/main" id="{0FC9DEF5-8784-475B-B82B-3A69645F62E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6016752" y="0"/>
            <a:ext cx="6175248" cy="6858000"/>
          </a:xfrm>
          <a:prstGeom prst="rect">
            <a:avLst/>
          </a:prstGeom>
        </p:spPr>
      </p:pic>
    </p:spTree>
    <p:extLst>
      <p:ext uri="{BB962C8B-B14F-4D97-AF65-F5344CB8AC3E}">
        <p14:creationId xmlns:p14="http://schemas.microsoft.com/office/powerpoint/2010/main" val="3844622805"/>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over 04">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2" name="Picture 11" descr="Two medical professionals reviewing information from a touchscreen on the wall while one holds a tablet.">
            <a:extLst>
              <a:ext uri="{FF2B5EF4-FFF2-40B4-BE49-F238E27FC236}">
                <a16:creationId xmlns:a16="http://schemas.microsoft.com/office/drawing/2014/main" id="{F8836543-6FF7-41D0-B888-CCACA6E60FE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1"/>
            <a:ext cx="6175247" cy="6857998"/>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816873852"/>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over 05">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3" name="Picture 12" descr="Two people holding a young child who is eating a cooking. One person is kissing the child on the head while the other watches lovingly.">
            <a:extLst>
              <a:ext uri="{FF2B5EF4-FFF2-40B4-BE49-F238E27FC236}">
                <a16:creationId xmlns:a16="http://schemas.microsoft.com/office/drawing/2014/main" id="{998D147F-F514-40D3-9F83-705EE8693EF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9486" y="6071"/>
            <a:ext cx="6169779" cy="6851926"/>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858765418"/>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565431656"/>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over - Promise">
    <p:bg>
      <p:bgPr>
        <a:solidFill>
          <a:schemeClr val="bg1"/>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10" name="TextBox 9">
            <a:extLst>
              <a:ext uri="{FF2B5EF4-FFF2-40B4-BE49-F238E27FC236}">
                <a16:creationId xmlns:a16="http://schemas.microsoft.com/office/drawing/2014/main" id="{AAF8C1F7-0FC5-4BD5-896B-5EB9642D0AC1}"/>
              </a:ext>
            </a:extLst>
          </p:cNvPr>
          <p:cNvSpPr txBox="1"/>
          <p:nvPr/>
        </p:nvSpPr>
        <p:spPr bwMode="gray">
          <a:xfrm>
            <a:off x="463462" y="3592370"/>
            <a:ext cx="4015946" cy="623248"/>
          </a:xfrm>
          <a:prstGeom prst="rect">
            <a:avLst/>
          </a:prstGeom>
          <a:noFill/>
        </p:spPr>
        <p:txBody>
          <a:bodyPr vert="horz" wrap="square" lIns="0" tIns="0" rIns="0" bIns="0" rtlCol="0">
            <a:spAutoFit/>
          </a:bodyPr>
          <a:lstStyle/>
          <a:p>
            <a:pPr algn="l">
              <a:lnSpc>
                <a:spcPct val="90000"/>
              </a:lnSpc>
              <a:spcBef>
                <a:spcPts val="600"/>
              </a:spcBef>
            </a:pPr>
            <a:r>
              <a:rPr lang="en-US" sz="4500" b="1" dirty="0">
                <a:solidFill>
                  <a:schemeClr val="accent6"/>
                </a:solidFill>
              </a:rPr>
              <a:t>Better, for you</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518883"/>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5" name="Picture 8" descr="Illustration of a person carrying an oversized heart.">
            <a:extLst>
              <a:ext uri="{FF2B5EF4-FFF2-40B4-BE49-F238E27FC236}">
                <a16:creationId xmlns:a16="http://schemas.microsoft.com/office/drawing/2014/main" id="{548F7AB9-C07C-44D3-A45A-509D3091F2E3}"/>
              </a:ext>
            </a:extLst>
          </p:cNvPr>
          <p:cNvPicPr>
            <a:picLocks noChangeAspect="1"/>
          </p:cNvPicPr>
          <p:nvPr/>
        </p:nvPicPr>
        <p:blipFill>
          <a:blip r:embed="rId4">
            <a:extLst>
              <a:ext uri="{28A0092B-C50C-407E-A947-70E740481C1C}">
                <a14:useLocalDpi xmlns:a14="http://schemas.microsoft.com/office/drawing/2010/main" val="0"/>
              </a:ext>
            </a:extLst>
          </a:blip>
          <a:srcRect l="24691" r="24691"/>
          <a:stretch/>
        </p:blipFill>
        <p:spPr bwMode="gray">
          <a:xfrm>
            <a:off x="6019800" y="0"/>
            <a:ext cx="6172200" cy="6858000"/>
          </a:xfrm>
          <a:prstGeom prst="rect">
            <a:avLst/>
          </a:prstGeom>
          <a:solidFill>
            <a:schemeClr val="bg2"/>
          </a:solidFill>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626833259"/>
      </p:ext>
    </p:extLst>
  </p:cSld>
  <p:clrMapOvr>
    <a:masterClrMapping/>
  </p:clrMapOvr>
  <p:extLst>
    <p:ext uri="{DCECCB84-F9BA-43D5-87BE-67443E8EF086}">
      <p15:sldGuideLst xmlns:p15="http://schemas.microsoft.com/office/powerpoint/2012/main">
        <p15:guide id="2" pos="3259">
          <p15:clr>
            <a:srgbClr val="FBAE40"/>
          </p15:clr>
        </p15:guide>
        <p15:guide id="4" orient="horz" pos="284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1699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02034754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63664811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71859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22628789"/>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27662518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ver 03">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24" name="Picture 23">
            <a:extLst>
              <a:ext uri="{FF2B5EF4-FFF2-40B4-BE49-F238E27FC236}">
                <a16:creationId xmlns:a16="http://schemas.microsoft.com/office/drawing/2014/main" id="{0FC9DEF5-8784-475B-B82B-3A69645F62E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Tree>
    <p:extLst>
      <p:ext uri="{BB962C8B-B14F-4D97-AF65-F5344CB8AC3E}">
        <p14:creationId xmlns:p14="http://schemas.microsoft.com/office/powerpoint/2010/main" val="3627330344"/>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08052732"/>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40351955"/>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767969001"/>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91215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946907517"/>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626236192"/>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928147778"/>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799208547"/>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696886610"/>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251597752"/>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over 04">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rgbClr val="FBF9F4"/>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709917574"/>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276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6" name="Optum logo" descr="Optum">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
        <p:nvSpPr>
          <p:cNvPr id="14" name="Boilerplate">
            <a:extLst>
              <a:ext uri="{FF2B5EF4-FFF2-40B4-BE49-F238E27FC236}">
                <a16:creationId xmlns:a16="http://schemas.microsoft.com/office/drawing/2014/main" id="{9EB9C69C-A308-416E-9EF4-CDCBABF60D86}"/>
              </a:ext>
            </a:extLst>
          </p:cNvPr>
          <p:cNvSpPr txBox="1"/>
          <p:nvPr/>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dirty="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dirty="0">
                <a:solidFill>
                  <a:schemeClr val="tx1"/>
                </a:solidFill>
                <a:latin typeface="+mn-lt"/>
              </a:rPr>
              <a:t>© 2023 Optum, Inc. All rights reserved. </a:t>
            </a:r>
          </a:p>
        </p:txBody>
      </p:sp>
    </p:spTree>
    <p:extLst>
      <p:ext uri="{BB962C8B-B14F-4D97-AF65-F5344CB8AC3E}">
        <p14:creationId xmlns:p14="http://schemas.microsoft.com/office/powerpoint/2010/main" val="319412178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3467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F637101A-C75C-41F9-A59B-BB01DC6F1A81}"/>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57B99AAD-1C70-4066-97B8-7CB0AFCDBCB0}"/>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Optum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623650986"/>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Freeform: Shape 9" descr="A large &quot;x&quot; indicating that this layout is not approved for use.">
            <a:extLst>
              <a:ext uri="{FF2B5EF4-FFF2-40B4-BE49-F238E27FC236}">
                <a16:creationId xmlns:a16="http://schemas.microsoft.com/office/drawing/2014/main" id="{B6B42EE6-B915-4BF1-8B9C-7DD5ACE2DD6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CD70083E-4733-4C8E-B27B-09B287FF1688}"/>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7504306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Freeform: Shape 11" descr="A large &quot;x&quot; indicating that this layout is not approved for use.">
            <a:extLst>
              <a:ext uri="{FF2B5EF4-FFF2-40B4-BE49-F238E27FC236}">
                <a16:creationId xmlns:a16="http://schemas.microsoft.com/office/drawing/2014/main" id="{1C70D576-33E1-4B49-8568-E8D97423AE77}"/>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10" name="TextBox 9">
            <a:extLst>
              <a:ext uri="{FF2B5EF4-FFF2-40B4-BE49-F238E27FC236}">
                <a16:creationId xmlns:a16="http://schemas.microsoft.com/office/drawing/2014/main" id="{E00E51F3-FA16-4CC6-97C6-6EECCB9AFCB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281228017"/>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5F25F3A1-BD13-41CE-9176-E8CD536BC4D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2A212493-ED92-4B1B-901F-F8694A916BC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74281038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60799103-2F70-4C44-9BCC-51D14763EF0E}"/>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49FD152-129D-41A4-81CE-BC9A8DCD0B3A}"/>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65426506"/>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22419F1F-051D-4EAB-BCEA-2B4614A0214F}"/>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2B6F59F-8687-492F-A2D4-E8EBFECAC4AB}"/>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58313006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AB58FB46-F330-4E2D-8F18-92EB7F8636A2}"/>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05104E2-CEF6-4BD8-B7C0-2C8692A17794}"/>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304877091"/>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over 05">
    <p:bg>
      <p:bgRef idx="1001">
        <a:schemeClr val="bg2"/>
      </p:bgRef>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11760451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cSld name="1_Cover 05">
    <p:bg>
      <p:bgRef idx="1001">
        <a:schemeClr val="bg2"/>
      </p:bgRef>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4177266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Instru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dirty="0">
              <a:solidFill>
                <a:schemeClr val="bg1"/>
              </a:solidFill>
            </a:endParaRPr>
          </a:p>
        </p:txBody>
      </p:sp>
      <p:pic>
        <p:nvPicPr>
          <p:cNvPr id="23" name="Optum logo" descr="Optum">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824247" y="523904"/>
            <a:ext cx="2438884" cy="706174"/>
          </a:xfrm>
          <a:prstGeom prst="rect">
            <a:avLst/>
          </a:prstGeom>
        </p:spPr>
      </p:pic>
      <p:sp>
        <p:nvSpPr>
          <p:cNvPr id="8" name="TextBox 7">
            <a:extLst>
              <a:ext uri="{FF2B5EF4-FFF2-40B4-BE49-F238E27FC236}">
                <a16:creationId xmlns:a16="http://schemas.microsoft.com/office/drawing/2014/main" id="{144308BD-A2EF-404E-BE32-E7DA086E8C83}"/>
              </a:ext>
            </a:extLst>
          </p:cNvPr>
          <p:cNvSpPr txBox="1"/>
          <p:nvPr/>
        </p:nvSpPr>
        <p:spPr bwMode="gray">
          <a:xfrm>
            <a:off x="824247" y="2404812"/>
            <a:ext cx="1758315" cy="1000274"/>
          </a:xfrm>
          <a:prstGeom prst="rect">
            <a:avLst/>
          </a:prstGeom>
          <a:noFill/>
        </p:spPr>
        <p:txBody>
          <a:bodyPr wrap="square" lIns="0" tIns="0" rIns="0" bIns="0" rtlCol="0">
            <a:spAutoFit/>
          </a:bodyPr>
          <a:lstStyle/>
          <a:p>
            <a:pPr algn="l">
              <a:spcBef>
                <a:spcPts val="714"/>
              </a:spcBef>
            </a:pPr>
            <a:r>
              <a:rPr lang="en-US" sz="6500" b="1" dirty="0">
                <a:solidFill>
                  <a:schemeClr val="accent6"/>
                </a:solidFill>
              </a:rPr>
              <a:t>16:9</a:t>
            </a:r>
          </a:p>
        </p:txBody>
      </p:sp>
      <p:sp>
        <p:nvSpPr>
          <p:cNvPr id="22" name="TextBox 21">
            <a:extLst>
              <a:ext uri="{FF2B5EF4-FFF2-40B4-BE49-F238E27FC236}">
                <a16:creationId xmlns:a16="http://schemas.microsoft.com/office/drawing/2014/main" id="{3E57223A-B05B-4614-AAEA-675CF58D9E9B}"/>
              </a:ext>
            </a:extLst>
          </p:cNvPr>
          <p:cNvSpPr txBox="1"/>
          <p:nvPr/>
        </p:nvSpPr>
        <p:spPr bwMode="gray">
          <a:xfrm>
            <a:off x="824247" y="3177094"/>
            <a:ext cx="2436843" cy="615553"/>
          </a:xfrm>
          <a:prstGeom prst="rect">
            <a:avLst/>
          </a:prstGeom>
          <a:noFill/>
        </p:spPr>
        <p:txBody>
          <a:bodyPr wrap="square" lIns="0" tIns="0" rIns="0" bIns="0" rtlCol="0">
            <a:spAutoFit/>
          </a:bodyPr>
          <a:lstStyle/>
          <a:p>
            <a:pPr algn="l">
              <a:spcBef>
                <a:spcPts val="0"/>
              </a:spcBef>
            </a:pPr>
            <a:r>
              <a:rPr lang="en-US" sz="4000" b="0" dirty="0">
                <a:solidFill>
                  <a:schemeClr val="accent6"/>
                </a:solidFill>
              </a:rPr>
              <a:t>on-screen</a:t>
            </a:r>
          </a:p>
        </p:txBody>
      </p:sp>
      <p:sp>
        <p:nvSpPr>
          <p:cNvPr id="10" name="TextBox 9">
            <a:extLst>
              <a:ext uri="{FF2B5EF4-FFF2-40B4-BE49-F238E27FC236}">
                <a16:creationId xmlns:a16="http://schemas.microsoft.com/office/drawing/2014/main" id="{FD38DA28-EF8F-43D1-AD7F-CCB3640760DD}"/>
              </a:ext>
            </a:extLst>
          </p:cNvPr>
          <p:cNvSpPr txBox="1"/>
          <p:nvPr/>
        </p:nvSpPr>
        <p:spPr bwMode="gray">
          <a:xfrm>
            <a:off x="822196" y="4177368"/>
            <a:ext cx="3584240" cy="200055"/>
          </a:xfrm>
          <a:prstGeom prst="rect">
            <a:avLst/>
          </a:prstGeom>
          <a:noFill/>
        </p:spPr>
        <p:txBody>
          <a:bodyPr wrap="square" lIns="0" tIns="0" rIns="0" bIns="0" rtlCol="0">
            <a:spAutoFit/>
          </a:bodyPr>
          <a:lstStyle/>
          <a:p>
            <a:pPr algn="l">
              <a:spcBef>
                <a:spcPts val="714"/>
              </a:spcBef>
            </a:pPr>
            <a:r>
              <a:rPr lang="en-US" sz="1300" noProof="0" dirty="0">
                <a:solidFill>
                  <a:schemeClr val="tx1"/>
                </a:solidFill>
              </a:rPr>
              <a:t>Released January 2024</a:t>
            </a:r>
          </a:p>
        </p:txBody>
      </p:sp>
      <p:pic>
        <p:nvPicPr>
          <p:cNvPr id="12" name="Picture 11" descr="Star icon">
            <a:extLst>
              <a:ext uri="{FF2B5EF4-FFF2-40B4-BE49-F238E27FC236}">
                <a16:creationId xmlns:a16="http://schemas.microsoft.com/office/drawing/2014/main" id="{82FEFB7F-0CFC-4989-B627-4D0D34B303E2}"/>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827390" y="4941778"/>
            <a:ext cx="587679" cy="587679"/>
          </a:xfrm>
          <a:prstGeom prst="rect">
            <a:avLst/>
          </a:prstGeom>
        </p:spPr>
      </p:pic>
      <p:sp>
        <p:nvSpPr>
          <p:cNvPr id="11" name="TextBox 10">
            <a:extLst>
              <a:ext uri="{FF2B5EF4-FFF2-40B4-BE49-F238E27FC236}">
                <a16:creationId xmlns:a16="http://schemas.microsoft.com/office/drawing/2014/main" id="{9145794E-DC8C-4B31-A9C2-C6C3CF44B391}"/>
              </a:ext>
            </a:extLst>
          </p:cNvPr>
          <p:cNvSpPr txBox="1"/>
          <p:nvPr/>
        </p:nvSpPr>
        <p:spPr bwMode="gray">
          <a:xfrm>
            <a:off x="822196" y="5589173"/>
            <a:ext cx="2834865" cy="507831"/>
          </a:xfrm>
          <a:prstGeom prst="rect">
            <a:avLst/>
          </a:prstGeom>
          <a:noFill/>
        </p:spPr>
        <p:txBody>
          <a:bodyPr wrap="square" lIns="0" tIns="0" rIns="0" bIns="0" rtlCol="0">
            <a:spAutoFit/>
          </a:bodyPr>
          <a:lstStyle/>
          <a:p>
            <a:pPr>
              <a:spcBef>
                <a:spcPts val="600"/>
              </a:spcBef>
            </a:pPr>
            <a:r>
              <a:rPr lang="en-US" sz="1100" b="1" dirty="0">
                <a:solidFill>
                  <a:schemeClr val="accent6"/>
                </a:solidFill>
              </a:rPr>
              <a:t>Reminder: </a:t>
            </a:r>
            <a:r>
              <a:rPr lang="en-US" sz="1100" dirty="0">
                <a:solidFill>
                  <a:schemeClr val="tx1"/>
                </a:solidFill>
              </a:rPr>
              <a:t>Download a new template from</a:t>
            </a:r>
            <a:br>
              <a:rPr lang="en-US" sz="1100" dirty="0">
                <a:solidFill>
                  <a:schemeClr val="tx1"/>
                </a:solidFill>
              </a:rPr>
            </a:br>
            <a:r>
              <a:rPr lang="en-US" sz="1100" dirty="0">
                <a:solidFill>
                  <a:schemeClr val="tx1"/>
                </a:solidFill>
              </a:rPr>
              <a:t>Optum Brand Center </a:t>
            </a:r>
            <a:r>
              <a:rPr lang="en-US" sz="1100" b="1" dirty="0">
                <a:solidFill>
                  <a:schemeClr val="tx1"/>
                </a:solidFill>
              </a:rPr>
              <a:t>each time</a:t>
            </a:r>
            <a:r>
              <a:rPr lang="en-US" sz="1100" dirty="0">
                <a:solidFill>
                  <a:schemeClr val="tx1"/>
                </a:solidFill>
              </a:rPr>
              <a:t> a document is started. Templates continuously evolve.</a:t>
            </a:r>
          </a:p>
        </p:txBody>
      </p:sp>
      <p:pic>
        <p:nvPicPr>
          <p:cNvPr id="18" name="Picture 17">
            <a:extLst>
              <a:ext uri="{FF2B5EF4-FFF2-40B4-BE49-F238E27FC236}">
                <a16:creationId xmlns:a16="http://schemas.microsoft.com/office/drawing/2014/main" id="{0B9B688F-3869-4ECE-BE40-DE3ADDF3F073}"/>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bwMode="gray">
          <a:xfrm>
            <a:off x="5122888" y="4245508"/>
            <a:ext cx="3298775" cy="1857119"/>
          </a:xfrm>
          <a:prstGeom prst="rect">
            <a:avLst/>
          </a:prstGeom>
          <a:ln w="6350">
            <a:solidFill>
              <a:schemeClr val="accent2"/>
            </a:solidFill>
          </a:ln>
        </p:spPr>
      </p:pic>
      <p:pic>
        <p:nvPicPr>
          <p:cNvPr id="4" name="Picture 3">
            <a:extLst>
              <a:ext uri="{FF2B5EF4-FFF2-40B4-BE49-F238E27FC236}">
                <a16:creationId xmlns:a16="http://schemas.microsoft.com/office/drawing/2014/main" id="{11A66DFB-0BA7-42B4-63AA-F29DED25E09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1497" y="4243004"/>
            <a:ext cx="3310128" cy="1859623"/>
          </a:xfrm>
          <a:prstGeom prst="rect">
            <a:avLst/>
          </a:prstGeom>
          <a:ln w="6350">
            <a:solidFill>
              <a:schemeClr val="accent2"/>
            </a:solidFill>
          </a:ln>
        </p:spPr>
      </p:pic>
      <p:pic>
        <p:nvPicPr>
          <p:cNvPr id="3" name="Picture 2">
            <a:extLst>
              <a:ext uri="{FF2B5EF4-FFF2-40B4-BE49-F238E27FC236}">
                <a16:creationId xmlns:a16="http://schemas.microsoft.com/office/drawing/2014/main" id="{EB8C1BEC-5C50-EC82-6813-2CCF2BF25A5A}"/>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5121966" y="525529"/>
            <a:ext cx="6609660" cy="3725696"/>
          </a:xfrm>
          <a:prstGeom prst="rect">
            <a:avLst/>
          </a:prstGeom>
          <a:ln w="6350">
            <a:solidFill>
              <a:schemeClr val="accent2"/>
            </a:solidFill>
          </a:ln>
        </p:spPr>
      </p:pic>
    </p:spTree>
    <p:extLst>
      <p:ext uri="{BB962C8B-B14F-4D97-AF65-F5344CB8AC3E}">
        <p14:creationId xmlns:p14="http://schemas.microsoft.com/office/powerpoint/2010/main" val="37814846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cxnSp>
        <p:nvCxnSpPr>
          <p:cNvPr id="10" name="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7373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Cover">
    <p:bg>
      <p:bgRef idx="1001">
        <a:schemeClr val="bg1"/>
      </p:bgRef>
    </p:bg>
    <p:spTree>
      <p:nvGrpSpPr>
        <p:cNvPr id="1" name=""/>
        <p:cNvGrpSpPr/>
        <p:nvPr/>
      </p:nvGrpSpPr>
      <p:grpSpPr>
        <a:xfrm>
          <a:off x="0" y="0"/>
          <a:ext cx="0" cy="0"/>
          <a:chOff x="0" y="0"/>
          <a:chExt cx="0" cy="0"/>
        </a:xfrm>
      </p:grpSpPr>
      <p:sp>
        <p:nvSpPr>
          <p:cNvPr id="10" name="Freeform 11">
            <a:extLst>
              <a:ext uri="{FF2B5EF4-FFF2-40B4-BE49-F238E27FC236}">
                <a16:creationId xmlns:a16="http://schemas.microsoft.com/office/drawing/2014/main" id="{018ADF08-66C4-7A27-5941-438B95462BC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gray">
          <a:xfrm>
            <a:off x="0" y="0"/>
            <a:ext cx="6037330" cy="6858000"/>
          </a:xfrm>
          <a:custGeom>
            <a:avLst/>
            <a:gdLst>
              <a:gd name="connsiteX0" fmla="*/ 0 w 6037330"/>
              <a:gd name="connsiteY0" fmla="*/ 0 h 6858000"/>
              <a:gd name="connsiteX1" fmla="*/ 3835988 w 6037330"/>
              <a:gd name="connsiteY1" fmla="*/ 0 h 6858000"/>
              <a:gd name="connsiteX2" fmla="*/ 4114800 w 6037330"/>
              <a:gd name="connsiteY2" fmla="*/ 0 h 6858000"/>
              <a:gd name="connsiteX3" fmla="*/ 6037330 w 6037330"/>
              <a:gd name="connsiteY3" fmla="*/ 0 h 6858000"/>
              <a:gd name="connsiteX4" fmla="*/ 5982904 w 6037330"/>
              <a:gd name="connsiteY4" fmla="*/ 57086 h 6858000"/>
              <a:gd name="connsiteX5" fmla="*/ 4680119 w 6037330"/>
              <a:gd name="connsiteY5" fmla="*/ 3429000 h 6858000"/>
              <a:gd name="connsiteX6" fmla="*/ 5982904 w 6037330"/>
              <a:gd name="connsiteY6" fmla="*/ 6800914 h 6858000"/>
              <a:gd name="connsiteX7" fmla="*/ 6037330 w 6037330"/>
              <a:gd name="connsiteY7" fmla="*/ 6858000 h 6858000"/>
              <a:gd name="connsiteX8" fmla="*/ 4114800 w 6037330"/>
              <a:gd name="connsiteY8" fmla="*/ 6858000 h 6858000"/>
              <a:gd name="connsiteX9" fmla="*/ 3835988 w 6037330"/>
              <a:gd name="connsiteY9" fmla="*/ 6858000 h 6858000"/>
              <a:gd name="connsiteX10" fmla="*/ 0 w 603733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37330" h="6858000">
                <a:moveTo>
                  <a:pt x="0" y="0"/>
                </a:moveTo>
                <a:lnTo>
                  <a:pt x="3835988" y="0"/>
                </a:lnTo>
                <a:lnTo>
                  <a:pt x="4114800" y="0"/>
                </a:lnTo>
                <a:lnTo>
                  <a:pt x="6037330" y="0"/>
                </a:lnTo>
                <a:lnTo>
                  <a:pt x="5982904" y="57086"/>
                </a:lnTo>
                <a:cubicBezTo>
                  <a:pt x="5173461" y="947670"/>
                  <a:pt x="4680119" y="2130722"/>
                  <a:pt x="4680119" y="3429000"/>
                </a:cubicBezTo>
                <a:cubicBezTo>
                  <a:pt x="4680119" y="4727278"/>
                  <a:pt x="5173461" y="5910330"/>
                  <a:pt x="5982904" y="6800914"/>
                </a:cubicBezTo>
                <a:lnTo>
                  <a:pt x="6037330" y="6858000"/>
                </a:lnTo>
                <a:lnTo>
                  <a:pt x="4114800" y="6858000"/>
                </a:lnTo>
                <a:lnTo>
                  <a:pt x="3835988" y="6858000"/>
                </a:lnTo>
                <a:lnTo>
                  <a:pt x="0" y="6858000"/>
                </a:lnTo>
                <a:close/>
              </a:path>
            </a:pathLst>
          </a:cu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pic>
        <p:nvPicPr>
          <p:cNvPr id="12" name="Optum logo" descr="Optum">
            <a:extLst>
              <a:ext uri="{FF2B5EF4-FFF2-40B4-BE49-F238E27FC236}">
                <a16:creationId xmlns:a16="http://schemas.microsoft.com/office/drawing/2014/main" id="{FA968874-41BB-1E3A-AF0C-1B4952106FCF}"/>
              </a:ext>
              <a:ext uri="{C183D7F6-B498-43B3-948B-1728B52AA6E4}">
                <adec:decorative xmlns:adec="http://schemas.microsoft.com/office/drawing/2017/decorative" val="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937990" y="3019667"/>
            <a:ext cx="2827394" cy="818667"/>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6594904" y="1649301"/>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6594904" y="3834665"/>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6594904" y="5396367"/>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6" name="Date Placeholder 5">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14475541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152">
          <p15:clr>
            <a:srgbClr val="FFC000"/>
          </p15:clr>
        </p15:guide>
        <p15:guide id="2" pos="7120">
          <p15:clr>
            <a:srgbClr val="FFC000"/>
          </p15:clr>
        </p15:guide>
        <p15:guide id="3" orient="horz" pos="2216">
          <p15:clr>
            <a:srgbClr val="FFC000"/>
          </p15:clr>
        </p15:guide>
        <p15:guide id="4" orient="horz" pos="2408">
          <p15:clr>
            <a:srgbClr val="FFC00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Cover 02">
    <p:bg>
      <p:bgRef idx="1001">
        <a:schemeClr val="bg1"/>
      </p:bgRef>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2375092" y="2317660"/>
            <a:ext cx="7315200" cy="1246495"/>
          </a:xfrm>
        </p:spPr>
        <p:txBody>
          <a:bodyPr anchor="b"/>
          <a:lstStyle>
            <a:lvl1pPr>
              <a:defRPr sz="4500"/>
            </a:lvl1pPr>
          </a:lstStyle>
          <a:p>
            <a:r>
              <a:rPr lang="en-US" dirty="0"/>
              <a:t>Insightful presentation title (max. 2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2375092" y="3898459"/>
            <a:ext cx="7315200" cy="553998"/>
          </a:xfrm>
        </p:spPr>
        <p:txBody>
          <a:bodyPr wrap="square">
            <a:spAutoFit/>
          </a:bodyPr>
          <a:lstStyle>
            <a:lvl1pPr marL="0" indent="0">
              <a:spcBef>
                <a:spcPts val="0"/>
              </a:spcBef>
              <a:buFont typeface="Arial" panose="020B0604020202020204" pitchFamily="34" charset="0"/>
              <a:buNone/>
              <a:defRPr sz="18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bold 18pt, sentence case, max. 2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2375091" y="4992329"/>
            <a:ext cx="731520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4" name="Freeform: Shape 13">
            <a:extLst>
              <a:ext uri="{FF2B5EF4-FFF2-40B4-BE49-F238E27FC236}">
                <a16:creationId xmlns:a16="http://schemas.microsoft.com/office/drawing/2014/main" id="{F33E8723-94DB-5556-1A86-67D45CBF982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gray">
          <a:xfrm>
            <a:off x="0" y="3907075"/>
            <a:ext cx="12188952" cy="2950926"/>
          </a:xfrm>
          <a:custGeom>
            <a:avLst/>
            <a:gdLst>
              <a:gd name="connsiteX0" fmla="*/ 12188952 w 12188952"/>
              <a:gd name="connsiteY0" fmla="*/ 0 h 2950926"/>
              <a:gd name="connsiteX1" fmla="*/ 12188952 w 12188952"/>
              <a:gd name="connsiteY1" fmla="*/ 2950926 h 2950926"/>
              <a:gd name="connsiteX2" fmla="*/ 0 w 12188952"/>
              <a:gd name="connsiteY2" fmla="*/ 2950926 h 2950926"/>
              <a:gd name="connsiteX3" fmla="*/ 0 w 12188952"/>
              <a:gd name="connsiteY3" fmla="*/ 1951527 h 2950926"/>
              <a:gd name="connsiteX4" fmla="*/ 170764 w 12188952"/>
              <a:gd name="connsiteY4" fmla="*/ 2006967 h 2950926"/>
              <a:gd name="connsiteX5" fmla="*/ 4194949 w 12188952"/>
              <a:gd name="connsiteY5" fmla="*/ 2615366 h 2950926"/>
              <a:gd name="connsiteX6" fmla="*/ 11761160 w 12188952"/>
              <a:gd name="connsiteY6" fmla="*/ 304209 h 295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2950926">
                <a:moveTo>
                  <a:pt x="12188952" y="0"/>
                </a:moveTo>
                <a:lnTo>
                  <a:pt x="12188952" y="2950926"/>
                </a:lnTo>
                <a:lnTo>
                  <a:pt x="0" y="2950926"/>
                </a:lnTo>
                <a:lnTo>
                  <a:pt x="0" y="1951527"/>
                </a:lnTo>
                <a:lnTo>
                  <a:pt x="170764" y="2006967"/>
                </a:lnTo>
                <a:cubicBezTo>
                  <a:pt x="1442002" y="2402363"/>
                  <a:pt x="2793601" y="2615366"/>
                  <a:pt x="4194949" y="2615366"/>
                </a:cubicBezTo>
                <a:cubicBezTo>
                  <a:pt x="6997644" y="2615366"/>
                  <a:pt x="9601341" y="1763354"/>
                  <a:pt x="11761160" y="304209"/>
                </a:cubicBezTo>
                <a:close/>
              </a:path>
            </a:pathLst>
          </a:cu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6" name="Date Placeholder 5">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351403006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1496">
          <p15:clr>
            <a:srgbClr val="FBAE40"/>
          </p15:clr>
        </p15:guide>
        <p15:guide id="3" orient="horz" pos="2246">
          <p15:clr>
            <a:srgbClr val="FBAE40"/>
          </p15:clr>
        </p15:guide>
        <p15:guide id="4" orient="horz" pos="2447">
          <p15:clr>
            <a:srgbClr val="FBAE40"/>
          </p15:clr>
        </p15:guide>
        <p15:guide id="5" pos="610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Cover 03">
    <p:bg>
      <p:bgPr>
        <a:solidFill>
          <a:schemeClr val="bg2"/>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0" name="Date Placeholder 9">
            <a:extLst>
              <a:ext uri="{FF2B5EF4-FFF2-40B4-BE49-F238E27FC236}">
                <a16:creationId xmlns:a16="http://schemas.microsoft.com/office/drawing/2014/main" id="{D64D994A-1F86-650F-91D1-D9CF4A6D5AF1}"/>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2" name="Footer Placeholder 11">
            <a:extLst>
              <a:ext uri="{FF2B5EF4-FFF2-40B4-BE49-F238E27FC236}">
                <a16:creationId xmlns:a16="http://schemas.microsoft.com/office/drawing/2014/main" id="{97300FDB-6AA7-7D29-6E6C-DAB8AF3C6B3B}"/>
              </a:ext>
            </a:extLst>
          </p:cNvPr>
          <p:cNvSpPr>
            <a:spLocks noGrp="1"/>
          </p:cNvSpPr>
          <p:nvPr>
            <p:ph type="ftr" sz="quarter" idx="17"/>
          </p:nvPr>
        </p:nvSpPr>
        <p:spPr/>
        <p:txBody>
          <a:bodyPr/>
          <a:lstStyle/>
          <a:p>
            <a:endParaRPr lang="en-US"/>
          </a:p>
        </p:txBody>
      </p:sp>
      <p:sp>
        <p:nvSpPr>
          <p:cNvPr id="13" name="Slide Number Placeholder 12">
            <a:extLst>
              <a:ext uri="{FF2B5EF4-FFF2-40B4-BE49-F238E27FC236}">
                <a16:creationId xmlns:a16="http://schemas.microsoft.com/office/drawing/2014/main" id="{7FADA5F4-B71C-E968-5670-1EEE3C6C9F2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1649419318"/>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Cover 04">
    <p:bg>
      <p:bgPr>
        <a:solidFill>
          <a:schemeClr val="bg2"/>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5" name="Picture Placeholder 4">
            <a:extLst>
              <a:ext uri="{FF2B5EF4-FFF2-40B4-BE49-F238E27FC236}">
                <a16:creationId xmlns:a16="http://schemas.microsoft.com/office/drawing/2014/main" id="{6602CFF5-9BBC-863E-C089-A676996FA394}"/>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14B58E5A-BF8F-9CC6-1870-BB7839F7C39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5CCAC17E-165F-4D50-26D1-8EE65CB27552}"/>
              </a:ext>
            </a:extLst>
          </p:cNvPr>
          <p:cNvSpPr>
            <a:spLocks noGrp="1"/>
          </p:cNvSpPr>
          <p:nvPr>
            <p:ph type="ftr" sz="quarter" idx="17"/>
          </p:nvPr>
        </p:nvSpPr>
        <p:spPr/>
        <p:txBody>
          <a:bodyPr/>
          <a:lstStyle/>
          <a:p>
            <a:endParaRPr lang="en-US"/>
          </a:p>
        </p:txBody>
      </p:sp>
      <p:sp>
        <p:nvSpPr>
          <p:cNvPr id="9" name="Slide Number Placeholder 8">
            <a:extLst>
              <a:ext uri="{FF2B5EF4-FFF2-40B4-BE49-F238E27FC236}">
                <a16:creationId xmlns:a16="http://schemas.microsoft.com/office/drawing/2014/main" id="{E64404C2-5DC8-B39C-1165-3141C2711ECC}"/>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393462409"/>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over 05">
    <p:bg>
      <p:bgRef idx="1001">
        <a:schemeClr val="bg1"/>
      </p:bgRef>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3" name="Date Placeholder 12">
            <a:extLst>
              <a:ext uri="{FF2B5EF4-FFF2-40B4-BE49-F238E27FC236}">
                <a16:creationId xmlns:a16="http://schemas.microsoft.com/office/drawing/2014/main" id="{B3E840D2-D053-6E6F-0B27-C096734737F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4" name="Footer Placeholder 13">
            <a:extLst>
              <a:ext uri="{FF2B5EF4-FFF2-40B4-BE49-F238E27FC236}">
                <a16:creationId xmlns:a16="http://schemas.microsoft.com/office/drawing/2014/main" id="{8EE78183-D8BF-5FE0-7735-D8FFB8197C80}"/>
              </a:ext>
            </a:extLst>
          </p:cNvPr>
          <p:cNvSpPr>
            <a:spLocks noGrp="1"/>
          </p:cNvSpPr>
          <p:nvPr>
            <p:ph type="ftr" sz="quarter" idx="17"/>
          </p:nvPr>
        </p:nvSpPr>
        <p:spPr/>
        <p:txBody>
          <a:bodyPr/>
          <a:lstStyle/>
          <a:p>
            <a:endParaRPr lang="en-US"/>
          </a:p>
        </p:txBody>
      </p:sp>
      <p:sp>
        <p:nvSpPr>
          <p:cNvPr id="15" name="Slide Number Placeholder 14">
            <a:extLst>
              <a:ext uri="{FF2B5EF4-FFF2-40B4-BE49-F238E27FC236}">
                <a16:creationId xmlns:a16="http://schemas.microsoft.com/office/drawing/2014/main" id="{2507B2F4-B4AF-C862-4E69-D674DC62159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34565364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chemeClr val="bg1"/>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3" name="Picture Placeholder 12">
            <a:extLst>
              <a:ext uri="{FF2B5EF4-FFF2-40B4-BE49-F238E27FC236}">
                <a16:creationId xmlns:a16="http://schemas.microsoft.com/office/drawing/2014/main" id="{D42CBABA-1415-19BE-D237-380FC8DEF6DE}"/>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DCF03D0B-5402-EF45-D126-86ACF7A1BEBD}"/>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1FF9B01D-9565-F36F-8010-39CED224AA25}"/>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FE5BA348-E888-6410-6785-0BF3F28CBCE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1893485342"/>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over 07">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9" name="Date Placeholder 8">
            <a:extLst>
              <a:ext uri="{FF2B5EF4-FFF2-40B4-BE49-F238E27FC236}">
                <a16:creationId xmlns:a16="http://schemas.microsoft.com/office/drawing/2014/main" id="{52474C07-8F5D-CC3D-9724-9A29EA763F7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0" name="Footer Placeholder 9">
            <a:extLst>
              <a:ext uri="{FF2B5EF4-FFF2-40B4-BE49-F238E27FC236}">
                <a16:creationId xmlns:a16="http://schemas.microsoft.com/office/drawing/2014/main" id="{D471F904-8B56-7EFA-3473-9DFAE1BFA581}"/>
              </a:ext>
            </a:extLst>
          </p:cNvPr>
          <p:cNvSpPr>
            <a:spLocks noGrp="1"/>
          </p:cNvSpPr>
          <p:nvPr>
            <p:ph type="ftr" sz="quarter" idx="17"/>
          </p:nvPr>
        </p:nvSpPr>
        <p:spPr/>
        <p:txBody>
          <a:bodyPr/>
          <a:lstStyle/>
          <a:p>
            <a:endParaRPr lang="en-US"/>
          </a:p>
        </p:txBody>
      </p:sp>
      <p:sp>
        <p:nvSpPr>
          <p:cNvPr id="12" name="Slide Number Placeholder 11">
            <a:extLst>
              <a:ext uri="{FF2B5EF4-FFF2-40B4-BE49-F238E27FC236}">
                <a16:creationId xmlns:a16="http://schemas.microsoft.com/office/drawing/2014/main" id="{FC8C7DF5-F873-F2E9-CB9E-9C8CF17D2CC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85037149"/>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800907110"/>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Cover 08">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5" name="Picture Placeholder 4">
            <a:extLst>
              <a:ext uri="{FF2B5EF4-FFF2-40B4-BE49-F238E27FC236}">
                <a16:creationId xmlns:a16="http://schemas.microsoft.com/office/drawing/2014/main" id="{693E2B6F-B0F8-598A-12EC-0815E7654FD0}"/>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9696FBF0-1B42-325E-9531-A33DF9031814}"/>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E529C78D-F523-2F5F-AF8F-9D18AFD1F748}"/>
              </a:ext>
            </a:extLst>
          </p:cNvPr>
          <p:cNvSpPr>
            <a:spLocks noGrp="1"/>
          </p:cNvSpPr>
          <p:nvPr>
            <p:ph type="ftr" sz="quarter" idx="17"/>
          </p:nvPr>
        </p:nvSpPr>
        <p:spPr/>
        <p:txBody>
          <a:bodyPr/>
          <a:lstStyle/>
          <a:p>
            <a:endParaRPr lang="en-US"/>
          </a:p>
        </p:txBody>
      </p:sp>
      <p:sp>
        <p:nvSpPr>
          <p:cNvPr id="9" name="Slide Number Placeholder 8">
            <a:extLst>
              <a:ext uri="{FF2B5EF4-FFF2-40B4-BE49-F238E27FC236}">
                <a16:creationId xmlns:a16="http://schemas.microsoft.com/office/drawing/2014/main" id="{2483F371-F5E3-E66E-2FC2-36252A822E65}"/>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2967522053"/>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40693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83677958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58646325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874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69905086"/>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80965734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110241686"/>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736125755"/>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632437475"/>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Orange 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5370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07589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559238065"/>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594348019"/>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917291508"/>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363253991"/>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544042612"/>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043712094"/>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67566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6" name="Optum logo" descr="Optum">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
        <p:nvSpPr>
          <p:cNvPr id="14" name="Boilerplate">
            <a:extLst>
              <a:ext uri="{FF2B5EF4-FFF2-40B4-BE49-F238E27FC236}">
                <a16:creationId xmlns:a16="http://schemas.microsoft.com/office/drawing/2014/main" id="{9EB9C69C-A308-416E-9EF4-CDCBABF60D86}"/>
              </a:ext>
            </a:extLst>
          </p:cNvPr>
          <p:cNvSpPr txBox="1"/>
          <p:nvPr/>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dirty="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dirty="0">
                <a:solidFill>
                  <a:schemeClr val="tx1"/>
                </a:solidFill>
                <a:latin typeface="+mn-lt"/>
              </a:rPr>
              <a:t>© 2024 Optum, Inc. All rights reserved. </a:t>
            </a:r>
          </a:p>
        </p:txBody>
      </p:sp>
    </p:spTree>
    <p:extLst>
      <p:ext uri="{BB962C8B-B14F-4D97-AF65-F5344CB8AC3E}">
        <p14:creationId xmlns:p14="http://schemas.microsoft.com/office/powerpoint/2010/main" val="40113589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2306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image" Target="../media/image2.svg"/><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image" Target="../media/image1.pn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image" Target="../media/image2.svg"/><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image" Target="../media/image1.png"/><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theme" Target="../theme/theme3.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theme" Target="../theme/theme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slideLayout" Target="../slideLayouts/slideLayout170.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36062A-1655-4530-ACBD-3C58ED2B33A6}"/>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14" name="Copyright">
            <a:extLst>
              <a:ext uri="{FF2B5EF4-FFF2-40B4-BE49-F238E27FC236}">
                <a16:creationId xmlns:a16="http://schemas.microsoft.com/office/drawing/2014/main" id="{60BE7E32-782B-4635-9369-4283481B5B95}"/>
              </a:ext>
            </a:extLst>
          </p:cNvPr>
          <p:cNvSpPr txBox="1"/>
          <p:nvPr/>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dirty="0">
                <a:solidFill>
                  <a:schemeClr val="tx1"/>
                </a:solidFill>
              </a:rPr>
              <a:t>© 2022 Optum, Inc. All rights reserved.</a:t>
            </a:r>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pic>
        <p:nvPicPr>
          <p:cNvPr id="13" name="Optum logo" descr="Optum logo">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bwMode="gray">
          <a:xfrm>
            <a:off x="461961" y="6343650"/>
            <a:ext cx="773055" cy="223837"/>
          </a:xfrm>
          <a:prstGeom prst="rect">
            <a:avLst/>
          </a:prstGeom>
        </p:spPr>
      </p:pic>
    </p:spTree>
    <p:extLst>
      <p:ext uri="{BB962C8B-B14F-4D97-AF65-F5344CB8AC3E}">
        <p14:creationId xmlns:p14="http://schemas.microsoft.com/office/powerpoint/2010/main" val="42268844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13" name="Optum logo" descr="Optum">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bwMode="gray">
          <a:xfrm>
            <a:off x="461961" y="6343650"/>
            <a:ext cx="773055" cy="223837"/>
          </a:xfrm>
          <a:prstGeom prst="rect">
            <a:avLst/>
          </a:prstGeom>
        </p:spPr>
      </p:pic>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14" name="Copyright">
            <a:extLst>
              <a:ext uri="{FF2B5EF4-FFF2-40B4-BE49-F238E27FC236}">
                <a16:creationId xmlns:a16="http://schemas.microsoft.com/office/drawing/2014/main" id="{60BE7E32-782B-4635-9369-4283481B5B95}"/>
              </a:ext>
            </a:extLst>
          </p:cNvPr>
          <p:cNvSpPr txBox="1"/>
          <p:nvPr/>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dirty="0">
                <a:solidFill>
                  <a:schemeClr val="tx1"/>
                </a:solidFill>
              </a:rPr>
              <a:t>© 2023 Optum, Inc. All rights reserved.</a:t>
            </a: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73056914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13" name="Optum logo" descr="Optum">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bwMode="gray">
          <a:xfrm>
            <a:off x="461961" y="6343650"/>
            <a:ext cx="773055" cy="223837"/>
          </a:xfrm>
          <a:prstGeom prst="rect">
            <a:avLst/>
          </a:prstGeom>
        </p:spPr>
      </p:pic>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14" name="Copyright">
            <a:extLst>
              <a:ext uri="{FF2B5EF4-FFF2-40B4-BE49-F238E27FC236}">
                <a16:creationId xmlns:a16="http://schemas.microsoft.com/office/drawing/2014/main" id="{60BE7E32-782B-4635-9369-4283481B5B95}"/>
              </a:ext>
            </a:extLst>
          </p:cNvPr>
          <p:cNvSpPr txBox="1"/>
          <p:nvPr/>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dirty="0">
                <a:solidFill>
                  <a:schemeClr val="tx1"/>
                </a:solidFill>
              </a:rPr>
              <a:t>© 2024 Optum, Inc. All rights reserved.</a:t>
            </a: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69433209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 id="2147483764" r:id="rId32"/>
    <p:sldLayoutId id="2147483765" r:id="rId33"/>
    <p:sldLayoutId id="2147483766" r:id="rId34"/>
    <p:sldLayoutId id="2147483767" r:id="rId35"/>
    <p:sldLayoutId id="2147483768" r:id="rId36"/>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367299372"/>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 id="2147483796" r:id="rId27"/>
    <p:sldLayoutId id="2147483797" r:id="rId28"/>
    <p:sldLayoutId id="2147483798" r:id="rId29"/>
    <p:sldLayoutId id="2147483799" r:id="rId30"/>
    <p:sldLayoutId id="2147483800" r:id="rId31"/>
    <p:sldLayoutId id="2147483801" r:id="rId32"/>
    <p:sldLayoutId id="2147483802" r:id="rId33"/>
    <p:sldLayoutId id="2147483803" r:id="rId34"/>
    <p:sldLayoutId id="2147483804" r:id="rId35"/>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718098480"/>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 id="2147483834" r:id="rId29"/>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5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5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02FA0-BB25-270F-943D-253F44EA9F40}"/>
              </a:ext>
            </a:extLst>
          </p:cNvPr>
          <p:cNvSpPr>
            <a:spLocks noGrp="1"/>
          </p:cNvSpPr>
          <p:nvPr>
            <p:ph type="title"/>
          </p:nvPr>
        </p:nvSpPr>
        <p:spPr>
          <a:xfrm>
            <a:off x="463462" y="3073535"/>
            <a:ext cx="4709160" cy="1246495"/>
          </a:xfrm>
        </p:spPr>
        <p:txBody>
          <a:bodyPr/>
          <a:lstStyle/>
          <a:p>
            <a:r>
              <a:rPr lang="en-US" dirty="0"/>
              <a:t>Project 01: </a:t>
            </a:r>
            <a:br>
              <a:rPr lang="en-US" dirty="0"/>
            </a:br>
            <a:r>
              <a:rPr lang="en-US" dirty="0"/>
              <a:t>Hello World!</a:t>
            </a:r>
          </a:p>
        </p:txBody>
      </p:sp>
      <p:sp>
        <p:nvSpPr>
          <p:cNvPr id="5" name="Text Placeholder 4">
            <a:extLst>
              <a:ext uri="{FF2B5EF4-FFF2-40B4-BE49-F238E27FC236}">
                <a16:creationId xmlns:a16="http://schemas.microsoft.com/office/drawing/2014/main" id="{247B70BA-3257-0D6A-49C5-8550812288F4}"/>
              </a:ext>
            </a:extLst>
          </p:cNvPr>
          <p:cNvSpPr>
            <a:spLocks noGrp="1"/>
          </p:cNvSpPr>
          <p:nvPr>
            <p:ph type="body" sz="quarter" idx="10"/>
          </p:nvPr>
        </p:nvSpPr>
        <p:spPr>
          <a:xfrm>
            <a:off x="463462" y="2074334"/>
            <a:ext cx="4709160" cy="738664"/>
          </a:xfrm>
        </p:spPr>
        <p:txBody>
          <a:bodyPr anchor="b"/>
          <a:lstStyle/>
          <a:p>
            <a:r>
              <a:rPr lang="en-US" sz="2400" b="1" dirty="0"/>
              <a:t>The Engineer’s Guide to Soar</a:t>
            </a:r>
          </a:p>
          <a:p>
            <a:r>
              <a:rPr lang="en-US" sz="2400" b="1" dirty="0"/>
              <a:t>Course 01: Soar Essentials</a:t>
            </a:r>
          </a:p>
        </p:txBody>
      </p:sp>
      <p:sp>
        <p:nvSpPr>
          <p:cNvPr id="6" name="Text Placeholder 5">
            <a:extLst>
              <a:ext uri="{FF2B5EF4-FFF2-40B4-BE49-F238E27FC236}">
                <a16:creationId xmlns:a16="http://schemas.microsoft.com/office/drawing/2014/main" id="{55213C73-9EAE-0233-6ABF-00CF5439A0BC}"/>
              </a:ext>
            </a:extLst>
          </p:cNvPr>
          <p:cNvSpPr>
            <a:spLocks noGrp="1"/>
          </p:cNvSpPr>
          <p:nvPr>
            <p:ph type="body" sz="quarter" idx="11"/>
          </p:nvPr>
        </p:nvSpPr>
        <p:spPr/>
        <p:txBody>
          <a:bodyPr/>
          <a:lstStyle/>
          <a:p>
            <a:r>
              <a:rPr lang="en-US" dirty="0"/>
              <a:t>By Dr. Bryan Stearns, 2024</a:t>
            </a:r>
          </a:p>
        </p:txBody>
      </p:sp>
      <p:pic>
        <p:nvPicPr>
          <p:cNvPr id="13" name="Picture Placeholder 12" descr="Graphical user interface&#10;&#10;Description automatically generated with medium confidence">
            <a:extLst>
              <a:ext uri="{FF2B5EF4-FFF2-40B4-BE49-F238E27FC236}">
                <a16:creationId xmlns:a16="http://schemas.microsoft.com/office/drawing/2014/main" id="{6D2C3A6F-5261-A6F6-23F1-447E9D59AD11}"/>
              </a:ext>
            </a:extLst>
          </p:cNvPr>
          <p:cNvPicPr>
            <a:picLocks noGrp="1" noChangeAspect="1"/>
          </p:cNvPicPr>
          <p:nvPr>
            <p:ph type="pic" sz="quarter" idx="15"/>
          </p:nvPr>
        </p:nvPicPr>
        <p:blipFill>
          <a:blip r:embed="rId2"/>
          <a:srcRect t="1153" b="1153"/>
          <a:stretch>
            <a:fillRect/>
          </a:stretch>
        </p:blipFill>
        <p:spPr>
          <a:xfrm>
            <a:off x="5172075" y="0"/>
            <a:ext cx="7019925" cy="6858000"/>
          </a:xfrm>
        </p:spPr>
      </p:pic>
    </p:spTree>
    <p:extLst>
      <p:ext uri="{BB962C8B-B14F-4D97-AF65-F5344CB8AC3E}">
        <p14:creationId xmlns:p14="http://schemas.microsoft.com/office/powerpoint/2010/main" val="2868541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F9E611-0E80-F858-3FE2-190C17101376}"/>
              </a:ext>
            </a:extLst>
          </p:cNvPr>
          <p:cNvSpPr>
            <a:spLocks noGrp="1"/>
          </p:cNvSpPr>
          <p:nvPr>
            <p:ph type="title"/>
          </p:nvPr>
        </p:nvSpPr>
        <p:spPr>
          <a:xfrm>
            <a:off x="1752600" y="3212854"/>
            <a:ext cx="8686800" cy="761747"/>
          </a:xfrm>
        </p:spPr>
        <p:txBody>
          <a:bodyPr/>
          <a:lstStyle/>
          <a:p>
            <a:r>
              <a:rPr lang="en-US" dirty="0"/>
              <a:t>Writing Soar Rules</a:t>
            </a:r>
          </a:p>
        </p:txBody>
      </p:sp>
      <p:sp>
        <p:nvSpPr>
          <p:cNvPr id="5" name="Text Placeholder 4">
            <a:extLst>
              <a:ext uri="{FF2B5EF4-FFF2-40B4-BE49-F238E27FC236}">
                <a16:creationId xmlns:a16="http://schemas.microsoft.com/office/drawing/2014/main" id="{F4160060-F218-F355-EFD7-131D0E4A1995}"/>
              </a:ext>
            </a:extLst>
          </p:cNvPr>
          <p:cNvSpPr>
            <a:spLocks noGrp="1"/>
          </p:cNvSpPr>
          <p:nvPr>
            <p:ph type="body" idx="1"/>
          </p:nvPr>
        </p:nvSpPr>
        <p:spPr/>
        <p:txBody>
          <a:bodyPr/>
          <a:lstStyle/>
          <a:p>
            <a:r>
              <a:rPr lang="en-US" dirty="0"/>
              <a:t>Coding your first Soar production</a:t>
            </a:r>
          </a:p>
        </p:txBody>
      </p:sp>
    </p:spTree>
    <p:extLst>
      <p:ext uri="{BB962C8B-B14F-4D97-AF65-F5344CB8AC3E}">
        <p14:creationId xmlns:p14="http://schemas.microsoft.com/office/powerpoint/2010/main" val="4127363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9DBF56-7412-081E-D61A-B2976144C258}"/>
              </a:ext>
            </a:extLst>
          </p:cNvPr>
          <p:cNvSpPr>
            <a:spLocks noGrp="1"/>
          </p:cNvSpPr>
          <p:nvPr>
            <p:ph type="title"/>
          </p:nvPr>
        </p:nvSpPr>
        <p:spPr/>
        <p:txBody>
          <a:bodyPr/>
          <a:lstStyle/>
          <a:p>
            <a:r>
              <a:rPr lang="en-US" dirty="0"/>
              <a:t>Soar Scripting</a:t>
            </a:r>
          </a:p>
        </p:txBody>
      </p:sp>
      <p:sp>
        <p:nvSpPr>
          <p:cNvPr id="2" name="Content Placeholder 1">
            <a:extLst>
              <a:ext uri="{FF2B5EF4-FFF2-40B4-BE49-F238E27FC236}">
                <a16:creationId xmlns:a16="http://schemas.microsoft.com/office/drawing/2014/main" id="{5FD97C48-C421-F985-23C4-98F286237D3D}"/>
              </a:ext>
            </a:extLst>
          </p:cNvPr>
          <p:cNvSpPr>
            <a:spLocks noGrp="1"/>
          </p:cNvSpPr>
          <p:nvPr>
            <p:ph idx="1"/>
          </p:nvPr>
        </p:nvSpPr>
        <p:spPr>
          <a:xfrm>
            <a:off x="600074" y="1075268"/>
            <a:ext cx="11210925" cy="1422400"/>
          </a:xfrm>
        </p:spPr>
        <p:txBody>
          <a:bodyPr>
            <a:normAutofit/>
          </a:bodyPr>
          <a:lstStyle/>
          <a:p>
            <a:r>
              <a:rPr lang="en-US" dirty="0"/>
              <a:t>Almost all interactions with Soar invoke Soar’s Command Line Input (CLI) commands</a:t>
            </a:r>
          </a:p>
          <a:p>
            <a:pPr marL="285750" indent="-285750">
              <a:buFont typeface="Arial" panose="020B0604020202020204" pitchFamily="34" charset="0"/>
              <a:buChar char="•"/>
            </a:pPr>
            <a:r>
              <a:rPr lang="en-US" dirty="0"/>
              <a:t>Typed into a Soar kernel terminal</a:t>
            </a:r>
          </a:p>
          <a:p>
            <a:pPr marL="285750" indent="-285750">
              <a:buFont typeface="Arial" panose="020B0604020202020204" pitchFamily="34" charset="0"/>
              <a:buChar char="•"/>
            </a:pPr>
            <a:r>
              <a:rPr lang="en-US" dirty="0"/>
              <a:t>Or loaded from a text file (conventionally given the “.soar” extension).</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C1B0D61B-ED14-499F-F944-85E01C50BE16}"/>
              </a:ext>
            </a:extLst>
          </p:cNvPr>
          <p:cNvPicPr>
            <a:picLocks noChangeAspect="1"/>
          </p:cNvPicPr>
          <p:nvPr/>
        </p:nvPicPr>
        <p:blipFill>
          <a:blip r:embed="rId3"/>
          <a:stretch>
            <a:fillRect/>
          </a:stretch>
        </p:blipFill>
        <p:spPr>
          <a:xfrm>
            <a:off x="457199" y="1992091"/>
            <a:ext cx="8332259" cy="4865909"/>
          </a:xfrm>
          <a:prstGeom prst="rect">
            <a:avLst/>
          </a:prstGeom>
        </p:spPr>
      </p:pic>
      <p:pic>
        <p:nvPicPr>
          <p:cNvPr id="4" name="Picture 3">
            <a:extLst>
              <a:ext uri="{FF2B5EF4-FFF2-40B4-BE49-F238E27FC236}">
                <a16:creationId xmlns:a16="http://schemas.microsoft.com/office/drawing/2014/main" id="{FA54FA25-8380-4759-F769-249C427E8CBF}"/>
              </a:ext>
            </a:extLst>
          </p:cNvPr>
          <p:cNvPicPr>
            <a:picLocks noChangeAspect="1"/>
          </p:cNvPicPr>
          <p:nvPr/>
        </p:nvPicPr>
        <p:blipFill>
          <a:blip r:embed="rId4"/>
          <a:stretch>
            <a:fillRect/>
          </a:stretch>
        </p:blipFill>
        <p:spPr>
          <a:xfrm>
            <a:off x="5910411" y="1713283"/>
            <a:ext cx="6680454" cy="5144717"/>
          </a:xfrm>
          <a:prstGeom prst="rect">
            <a:avLst/>
          </a:prstGeom>
        </p:spPr>
      </p:pic>
      <p:sp>
        <p:nvSpPr>
          <p:cNvPr id="7" name="Rectangle 6">
            <a:extLst>
              <a:ext uri="{FF2B5EF4-FFF2-40B4-BE49-F238E27FC236}">
                <a16:creationId xmlns:a16="http://schemas.microsoft.com/office/drawing/2014/main" id="{058FAC2C-F7F0-5E7E-5147-642FEEE79DB7}"/>
              </a:ext>
            </a:extLst>
          </p:cNvPr>
          <p:cNvSpPr/>
          <p:nvPr/>
        </p:nvSpPr>
        <p:spPr bwMode="gray">
          <a:xfrm>
            <a:off x="948266" y="4827750"/>
            <a:ext cx="1642534" cy="287867"/>
          </a:xfrm>
          <a:prstGeom prst="rect">
            <a:avLst/>
          </a:prstGeom>
          <a:no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8" name="Rectangle 7">
            <a:extLst>
              <a:ext uri="{FF2B5EF4-FFF2-40B4-BE49-F238E27FC236}">
                <a16:creationId xmlns:a16="http://schemas.microsoft.com/office/drawing/2014/main" id="{3C99E5E2-F187-FA1F-BB2F-8A477FA5DF43}"/>
              </a:ext>
            </a:extLst>
          </p:cNvPr>
          <p:cNvSpPr/>
          <p:nvPr/>
        </p:nvSpPr>
        <p:spPr bwMode="gray">
          <a:xfrm>
            <a:off x="6561666" y="4441979"/>
            <a:ext cx="618067" cy="287867"/>
          </a:xfrm>
          <a:prstGeom prst="rect">
            <a:avLst/>
          </a:prstGeom>
          <a:no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cxnSp>
        <p:nvCxnSpPr>
          <p:cNvPr id="15" name="Straight Connector 14">
            <a:extLst>
              <a:ext uri="{FF2B5EF4-FFF2-40B4-BE49-F238E27FC236}">
                <a16:creationId xmlns:a16="http://schemas.microsoft.com/office/drawing/2014/main" id="{460B4CBF-3B6A-B26D-8BBD-4069C98B6D0D}"/>
              </a:ext>
            </a:extLst>
          </p:cNvPr>
          <p:cNvCxnSpPr>
            <a:cxnSpLocks/>
            <a:stCxn id="20" idx="3"/>
          </p:cNvCxnSpPr>
          <p:nvPr/>
        </p:nvCxnSpPr>
        <p:spPr bwMode="gray">
          <a:xfrm>
            <a:off x="5286376" y="4235168"/>
            <a:ext cx="1122891" cy="189877"/>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0D95D1A-E194-D193-7077-42472CE27DEE}"/>
              </a:ext>
            </a:extLst>
          </p:cNvPr>
          <p:cNvSpPr/>
          <p:nvPr/>
        </p:nvSpPr>
        <p:spPr bwMode="gray">
          <a:xfrm>
            <a:off x="3425708" y="3822136"/>
            <a:ext cx="1860668" cy="826063"/>
          </a:xfrm>
          <a:prstGeom prst="rect">
            <a:avLst/>
          </a:prstGeom>
          <a:solidFill>
            <a:schemeClr val="bg2"/>
          </a:solid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1" i="0" u="none" baseline="0" dirty="0">
                <a:solidFill>
                  <a:schemeClr val="accent6"/>
                </a:solidFill>
              </a:rPr>
              <a:t>CLI Input Areas</a:t>
            </a:r>
          </a:p>
        </p:txBody>
      </p:sp>
      <p:cxnSp>
        <p:nvCxnSpPr>
          <p:cNvPr id="23" name="Straight Connector 22">
            <a:extLst>
              <a:ext uri="{FF2B5EF4-FFF2-40B4-BE49-F238E27FC236}">
                <a16:creationId xmlns:a16="http://schemas.microsoft.com/office/drawing/2014/main" id="{7D5F3733-5869-FF41-3CBF-A92A4D070BC2}"/>
              </a:ext>
            </a:extLst>
          </p:cNvPr>
          <p:cNvCxnSpPr>
            <a:cxnSpLocks/>
            <a:stCxn id="20" idx="1"/>
          </p:cNvCxnSpPr>
          <p:nvPr/>
        </p:nvCxnSpPr>
        <p:spPr bwMode="gray">
          <a:xfrm flipH="1">
            <a:off x="2523067" y="4235168"/>
            <a:ext cx="902641" cy="536419"/>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68EB276-52E1-360C-20F2-318E4EF9B682}"/>
              </a:ext>
            </a:extLst>
          </p:cNvPr>
          <p:cNvSpPr/>
          <p:nvPr/>
        </p:nvSpPr>
        <p:spPr bwMode="gray">
          <a:xfrm>
            <a:off x="8956610" y="1551355"/>
            <a:ext cx="2547410" cy="504182"/>
          </a:xfrm>
          <a:prstGeom prst="rect">
            <a:avLst/>
          </a:prstGeom>
          <a:solidFill>
            <a:schemeClr val="bg2"/>
          </a:solid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dirty="0">
                <a:solidFill>
                  <a:schemeClr val="accent6"/>
                </a:solidFill>
              </a:rPr>
              <a:t>We’ll be using files</a:t>
            </a:r>
            <a:endParaRPr lang="en-US" sz="2000" b="1" i="0" u="none" baseline="0" dirty="0">
              <a:solidFill>
                <a:schemeClr val="accent6"/>
              </a:solidFill>
            </a:endParaRPr>
          </a:p>
        </p:txBody>
      </p:sp>
      <p:cxnSp>
        <p:nvCxnSpPr>
          <p:cNvPr id="9" name="Straight Connector 8">
            <a:extLst>
              <a:ext uri="{FF2B5EF4-FFF2-40B4-BE49-F238E27FC236}">
                <a16:creationId xmlns:a16="http://schemas.microsoft.com/office/drawing/2014/main" id="{78DAD4DF-3F4F-CB1B-A74C-0B3FF9D66009}"/>
              </a:ext>
            </a:extLst>
          </p:cNvPr>
          <p:cNvCxnSpPr>
            <a:cxnSpLocks/>
            <a:stCxn id="6" idx="1"/>
          </p:cNvCxnSpPr>
          <p:nvPr/>
        </p:nvCxnSpPr>
        <p:spPr bwMode="gray">
          <a:xfrm flipH="1">
            <a:off x="8036919" y="1803446"/>
            <a:ext cx="919691" cy="46989"/>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5431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406248-16ED-A65D-8906-08BE4EEEF2C9}"/>
              </a:ext>
            </a:extLst>
          </p:cNvPr>
          <p:cNvPicPr>
            <a:picLocks noChangeAspect="1"/>
          </p:cNvPicPr>
          <p:nvPr/>
        </p:nvPicPr>
        <p:blipFill>
          <a:blip r:embed="rId3"/>
          <a:stretch>
            <a:fillRect/>
          </a:stretch>
        </p:blipFill>
        <p:spPr>
          <a:xfrm>
            <a:off x="5156200" y="2234055"/>
            <a:ext cx="6740525" cy="4730999"/>
          </a:xfrm>
          <a:prstGeom prst="rect">
            <a:avLst/>
          </a:prstGeom>
        </p:spPr>
      </p:pic>
      <p:sp>
        <p:nvSpPr>
          <p:cNvPr id="3" name="Title 2">
            <a:extLst>
              <a:ext uri="{FF2B5EF4-FFF2-40B4-BE49-F238E27FC236}">
                <a16:creationId xmlns:a16="http://schemas.microsoft.com/office/drawing/2014/main" id="{C440305E-6870-8049-001A-C2CCDF8C70B7}"/>
              </a:ext>
            </a:extLst>
          </p:cNvPr>
          <p:cNvSpPr>
            <a:spLocks noGrp="1"/>
          </p:cNvSpPr>
          <p:nvPr>
            <p:ph type="title"/>
          </p:nvPr>
        </p:nvSpPr>
        <p:spPr/>
        <p:txBody>
          <a:bodyPr/>
          <a:lstStyle/>
          <a:p>
            <a:r>
              <a:rPr lang="en-US" dirty="0"/>
              <a:t>Define a Soar Rule</a:t>
            </a:r>
          </a:p>
        </p:txBody>
      </p:sp>
      <p:sp>
        <p:nvSpPr>
          <p:cNvPr id="6" name="Content Placeholder 5">
            <a:extLst>
              <a:ext uri="{FF2B5EF4-FFF2-40B4-BE49-F238E27FC236}">
                <a16:creationId xmlns:a16="http://schemas.microsoft.com/office/drawing/2014/main" id="{1C54E77A-46B9-509F-56A3-3396F467FA5A}"/>
              </a:ext>
            </a:extLst>
          </p:cNvPr>
          <p:cNvSpPr>
            <a:spLocks noGrp="1"/>
          </p:cNvSpPr>
          <p:nvPr>
            <p:ph idx="1"/>
          </p:nvPr>
        </p:nvSpPr>
        <p:spPr>
          <a:xfrm>
            <a:off x="4257675" y="1557210"/>
            <a:ext cx="7372350" cy="3930085"/>
          </a:xfrm>
        </p:spPr>
        <p:txBody>
          <a:bodyPr>
            <a:norm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3600" b="0" i="0" u="none" strike="noStrike" kern="1200" cap="none" spc="0" normalizeH="0" baseline="0" noProof="0" dirty="0" err="1">
                <a:ln>
                  <a:noFill/>
                </a:ln>
                <a:solidFill>
                  <a:srgbClr val="5A5A5A"/>
                </a:solidFill>
                <a:effectLst/>
                <a:uLnTx/>
                <a:uFillTx/>
                <a:latin typeface="Consolas" panose="020B0609020204030204" pitchFamily="49" charset="0"/>
                <a:ea typeface="Menlo" panose="020B0609030804020204" pitchFamily="49" charset="0"/>
                <a:cs typeface="Menlo" panose="020B0609030804020204" pitchFamily="49" charset="0"/>
              </a:rPr>
              <a:t>sp</a:t>
            </a:r>
            <a:r>
              <a:rPr kumimoji="0" lang="en-US" sz="3600" b="0" i="0" u="none" strike="noStrike" kern="1200" cap="none" spc="0" normalizeH="0" baseline="0" noProof="0" dirty="0">
                <a:ln>
                  <a:noFill/>
                </a:ln>
                <a:solidFill>
                  <a:srgbClr val="5A5A5A"/>
                </a:solidFill>
                <a:effectLst/>
                <a:uLnTx/>
                <a:uFillTx/>
                <a:latin typeface="Consolas" panose="020B0609020204030204" pitchFamily="49" charset="0"/>
                <a:ea typeface="Menlo" panose="020B0609030804020204" pitchFamily="49" charset="0"/>
                <a:cs typeface="Menlo" panose="020B0609030804020204" pitchFamily="49" charset="0"/>
              </a:rPr>
              <a:t> { … } </a:t>
            </a:r>
            <a:endParaRPr kumimoji="0" lang="en-US" sz="2800" b="0" i="0" u="none" strike="noStrike" kern="1200" cap="none" spc="0" normalizeH="0" baseline="0" noProof="0" dirty="0">
              <a:ln>
                <a:noFill/>
              </a:ln>
              <a:solidFill>
                <a:srgbClr val="5A5A5A"/>
              </a:solidFill>
              <a:effectLst/>
              <a:uLnTx/>
              <a:uFillTx/>
              <a:latin typeface="Consolas" panose="020B0609020204030204" pitchFamily="49" charset="0"/>
              <a:ea typeface="Menlo" panose="020B0609030804020204" pitchFamily="49" charset="0"/>
              <a:cs typeface="Menlo" panose="020B0609030804020204" pitchFamily="49" charset="0"/>
            </a:endParaRPr>
          </a:p>
          <a:p>
            <a:endParaRPr lang="en-US" dirty="0">
              <a:latin typeface="Consolas" panose="020B0609020204030204" pitchFamily="49" charset="0"/>
            </a:endParaRPr>
          </a:p>
        </p:txBody>
      </p:sp>
      <p:sp>
        <p:nvSpPr>
          <p:cNvPr id="2" name="TextBox 1">
            <a:extLst>
              <a:ext uri="{FF2B5EF4-FFF2-40B4-BE49-F238E27FC236}">
                <a16:creationId xmlns:a16="http://schemas.microsoft.com/office/drawing/2014/main" id="{DBFD8562-CC1A-27E2-262D-71FCD4D64EA0}"/>
              </a:ext>
            </a:extLst>
          </p:cNvPr>
          <p:cNvSpPr txBox="1"/>
          <p:nvPr/>
        </p:nvSpPr>
        <p:spPr bwMode="gray">
          <a:xfrm>
            <a:off x="888738" y="2838803"/>
            <a:ext cx="4506912" cy="2739211"/>
          </a:xfrm>
          <a:prstGeom prst="rect">
            <a:avLst/>
          </a:prstGeom>
          <a:noFill/>
        </p:spPr>
        <p:txBody>
          <a:bodyPr vert="horz" wrap="square" lIns="0" tIns="0" rIns="0" bIns="0" rtlCol="0">
            <a:spAutoFit/>
          </a:bodyPr>
          <a:lstStyle/>
          <a:p>
            <a:pPr algn="l">
              <a:spcBef>
                <a:spcPts val="600"/>
              </a:spcBef>
            </a:pPr>
            <a:r>
              <a:rPr lang="en-US" sz="2800" dirty="0"/>
              <a:t>The command that defines a Soar rule is “</a:t>
            </a:r>
            <a:r>
              <a:rPr lang="en-US" sz="2800" b="1" dirty="0" err="1">
                <a:latin typeface="Consolas" panose="020B0609020204030204" pitchFamily="49" charset="0"/>
                <a:ea typeface="Menlo" panose="020B0609030804020204" pitchFamily="49" charset="0"/>
                <a:cs typeface="Menlo" panose="020B0609030804020204" pitchFamily="49" charset="0"/>
              </a:rPr>
              <a:t>sp</a:t>
            </a:r>
            <a:r>
              <a:rPr lang="en-US" sz="2800" dirty="0"/>
              <a:t>” </a:t>
            </a:r>
          </a:p>
          <a:p>
            <a:pPr marL="285750" indent="-285750" algn="l">
              <a:spcBef>
                <a:spcPts val="600"/>
              </a:spcBef>
              <a:buFont typeface="Arial" panose="020B0604020202020204" pitchFamily="34" charset="0"/>
              <a:buChar char="•"/>
            </a:pPr>
            <a:r>
              <a:rPr lang="en-US" sz="2800" i="1" dirty="0"/>
              <a:t>Followed by a space</a:t>
            </a:r>
          </a:p>
          <a:p>
            <a:pPr marL="285750" indent="-285750" algn="l">
              <a:spcBef>
                <a:spcPts val="600"/>
              </a:spcBef>
              <a:buFont typeface="Arial" panose="020B0604020202020204" pitchFamily="34" charset="0"/>
              <a:buChar char="•"/>
            </a:pPr>
            <a:r>
              <a:rPr lang="en-US" sz="2800" dirty="0"/>
              <a:t>Followed by curly braces that contain the rule definition</a:t>
            </a:r>
          </a:p>
        </p:txBody>
      </p:sp>
      <p:sp>
        <p:nvSpPr>
          <p:cNvPr id="5" name="Rectangle 4">
            <a:extLst>
              <a:ext uri="{FF2B5EF4-FFF2-40B4-BE49-F238E27FC236}">
                <a16:creationId xmlns:a16="http://schemas.microsoft.com/office/drawing/2014/main" id="{6739AE65-AD9E-D466-1D9C-0EFFD71D1D01}"/>
              </a:ext>
            </a:extLst>
          </p:cNvPr>
          <p:cNvSpPr/>
          <p:nvPr/>
        </p:nvSpPr>
        <p:spPr bwMode="gray">
          <a:xfrm>
            <a:off x="6486525" y="4972586"/>
            <a:ext cx="381000" cy="257175"/>
          </a:xfrm>
          <a:prstGeom prst="rect">
            <a:avLst/>
          </a:prstGeom>
          <a:noFill/>
          <a:ln w="381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8" name="Rectangle 7">
            <a:extLst>
              <a:ext uri="{FF2B5EF4-FFF2-40B4-BE49-F238E27FC236}">
                <a16:creationId xmlns:a16="http://schemas.microsoft.com/office/drawing/2014/main" id="{241D49DA-33AD-5C25-446B-4733A58EC361}"/>
              </a:ext>
            </a:extLst>
          </p:cNvPr>
          <p:cNvSpPr/>
          <p:nvPr/>
        </p:nvSpPr>
        <p:spPr bwMode="gray">
          <a:xfrm>
            <a:off x="8347010" y="1029871"/>
            <a:ext cx="2547410" cy="823931"/>
          </a:xfrm>
          <a:prstGeom prst="rect">
            <a:avLst/>
          </a:prstGeom>
          <a:solidFill>
            <a:schemeClr val="bg2"/>
          </a:solidFill>
          <a:ln w="571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dirty="0">
                <a:solidFill>
                  <a:schemeClr val="accent6"/>
                </a:solidFill>
              </a:rPr>
              <a:t>“</a:t>
            </a:r>
            <a:r>
              <a:rPr lang="en-US" sz="2000" b="1" dirty="0" err="1">
                <a:solidFill>
                  <a:schemeClr val="accent6"/>
                </a:solidFill>
                <a:latin typeface="Consolas" panose="020B0609020204030204" pitchFamily="49" charset="0"/>
                <a:ea typeface="Menlo" panose="020B0609030804020204" pitchFamily="49" charset="0"/>
                <a:cs typeface="Menlo" panose="020B0609030804020204" pitchFamily="49" charset="0"/>
              </a:rPr>
              <a:t>sp</a:t>
            </a:r>
            <a:r>
              <a:rPr lang="en-US" sz="2000" b="1" dirty="0">
                <a:solidFill>
                  <a:schemeClr val="accent6"/>
                </a:solidFill>
              </a:rPr>
              <a:t>” stands for </a:t>
            </a:r>
            <a:br>
              <a:rPr lang="en-US" sz="2000" b="1" dirty="0">
                <a:solidFill>
                  <a:schemeClr val="accent6"/>
                </a:solidFill>
              </a:rPr>
            </a:br>
            <a:r>
              <a:rPr lang="en-US" sz="2000" b="1" dirty="0">
                <a:solidFill>
                  <a:schemeClr val="accent6"/>
                </a:solidFill>
              </a:rPr>
              <a:t>“Soar Production”</a:t>
            </a:r>
            <a:endParaRPr lang="en-US" sz="2000" b="1" i="0" u="none" baseline="0" dirty="0">
              <a:solidFill>
                <a:schemeClr val="accent6"/>
              </a:solidFill>
            </a:endParaRPr>
          </a:p>
        </p:txBody>
      </p:sp>
      <p:sp>
        <p:nvSpPr>
          <p:cNvPr id="9" name="Rectangle 8">
            <a:extLst>
              <a:ext uri="{FF2B5EF4-FFF2-40B4-BE49-F238E27FC236}">
                <a16:creationId xmlns:a16="http://schemas.microsoft.com/office/drawing/2014/main" id="{2EF54A06-8151-A7AD-52A7-FCBD515B620E}"/>
              </a:ext>
            </a:extLst>
          </p:cNvPr>
          <p:cNvSpPr/>
          <p:nvPr/>
        </p:nvSpPr>
        <p:spPr bwMode="gray">
          <a:xfrm>
            <a:off x="4097338" y="1387677"/>
            <a:ext cx="2547410" cy="878091"/>
          </a:xfrm>
          <a:custGeom>
            <a:avLst/>
            <a:gdLst>
              <a:gd name="connsiteX0" fmla="*/ 0 w 2547410"/>
              <a:gd name="connsiteY0" fmla="*/ 0 h 878091"/>
              <a:gd name="connsiteX1" fmla="*/ 611378 w 2547410"/>
              <a:gd name="connsiteY1" fmla="*/ 0 h 878091"/>
              <a:gd name="connsiteX2" fmla="*/ 1171809 w 2547410"/>
              <a:gd name="connsiteY2" fmla="*/ 0 h 878091"/>
              <a:gd name="connsiteX3" fmla="*/ 1859609 w 2547410"/>
              <a:gd name="connsiteY3" fmla="*/ 0 h 878091"/>
              <a:gd name="connsiteX4" fmla="*/ 2547410 w 2547410"/>
              <a:gd name="connsiteY4" fmla="*/ 0 h 878091"/>
              <a:gd name="connsiteX5" fmla="*/ 2547410 w 2547410"/>
              <a:gd name="connsiteY5" fmla="*/ 430265 h 878091"/>
              <a:gd name="connsiteX6" fmla="*/ 2547410 w 2547410"/>
              <a:gd name="connsiteY6" fmla="*/ 878091 h 878091"/>
              <a:gd name="connsiteX7" fmla="*/ 1910558 w 2547410"/>
              <a:gd name="connsiteY7" fmla="*/ 878091 h 878091"/>
              <a:gd name="connsiteX8" fmla="*/ 1222757 w 2547410"/>
              <a:gd name="connsiteY8" fmla="*/ 878091 h 878091"/>
              <a:gd name="connsiteX9" fmla="*/ 662327 w 2547410"/>
              <a:gd name="connsiteY9" fmla="*/ 878091 h 878091"/>
              <a:gd name="connsiteX10" fmla="*/ 0 w 2547410"/>
              <a:gd name="connsiteY10" fmla="*/ 878091 h 878091"/>
              <a:gd name="connsiteX11" fmla="*/ 0 w 2547410"/>
              <a:gd name="connsiteY11" fmla="*/ 439046 h 878091"/>
              <a:gd name="connsiteX12" fmla="*/ 0 w 2547410"/>
              <a:gd name="connsiteY12" fmla="*/ 0 h 87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47410" h="878091" extrusionOk="0">
                <a:moveTo>
                  <a:pt x="0" y="0"/>
                </a:moveTo>
                <a:cubicBezTo>
                  <a:pt x="286172" y="-23626"/>
                  <a:pt x="386450" y="12102"/>
                  <a:pt x="611378" y="0"/>
                </a:cubicBezTo>
                <a:cubicBezTo>
                  <a:pt x="836306" y="-12102"/>
                  <a:pt x="1058615" y="-21880"/>
                  <a:pt x="1171809" y="0"/>
                </a:cubicBezTo>
                <a:cubicBezTo>
                  <a:pt x="1285003" y="21880"/>
                  <a:pt x="1593571" y="14011"/>
                  <a:pt x="1859609" y="0"/>
                </a:cubicBezTo>
                <a:cubicBezTo>
                  <a:pt x="2125647" y="-14011"/>
                  <a:pt x="2370086" y="-5493"/>
                  <a:pt x="2547410" y="0"/>
                </a:cubicBezTo>
                <a:cubicBezTo>
                  <a:pt x="2526171" y="178657"/>
                  <a:pt x="2531957" y="296752"/>
                  <a:pt x="2547410" y="430265"/>
                </a:cubicBezTo>
                <a:cubicBezTo>
                  <a:pt x="2562863" y="563778"/>
                  <a:pt x="2527567" y="670902"/>
                  <a:pt x="2547410" y="878091"/>
                </a:cubicBezTo>
                <a:cubicBezTo>
                  <a:pt x="2332397" y="907876"/>
                  <a:pt x="2206790" y="863100"/>
                  <a:pt x="1910558" y="878091"/>
                </a:cubicBezTo>
                <a:cubicBezTo>
                  <a:pt x="1614326" y="893082"/>
                  <a:pt x="1550231" y="893675"/>
                  <a:pt x="1222757" y="878091"/>
                </a:cubicBezTo>
                <a:cubicBezTo>
                  <a:pt x="895283" y="862507"/>
                  <a:pt x="850811" y="901680"/>
                  <a:pt x="662327" y="878091"/>
                </a:cubicBezTo>
                <a:cubicBezTo>
                  <a:pt x="473843" y="854503"/>
                  <a:pt x="250143" y="871707"/>
                  <a:pt x="0" y="878091"/>
                </a:cubicBezTo>
                <a:cubicBezTo>
                  <a:pt x="-8003" y="715674"/>
                  <a:pt x="-10021" y="577367"/>
                  <a:pt x="0" y="439046"/>
                </a:cubicBezTo>
                <a:cubicBezTo>
                  <a:pt x="10021" y="300725"/>
                  <a:pt x="19133" y="115988"/>
                  <a:pt x="0" y="0"/>
                </a:cubicBezTo>
                <a:close/>
              </a:path>
            </a:pathLst>
          </a:custGeom>
          <a:noFill/>
          <a:ln w="57150" cap="rnd">
            <a:solidFill>
              <a:schemeClr val="tx2"/>
            </a:solidFill>
            <a:prstDash val="dash"/>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2000" b="1" i="0" u="none" baseline="0" dirty="0">
              <a:solidFill>
                <a:sysClr val="windowText" lastClr="000000"/>
              </a:solidFill>
            </a:endParaRPr>
          </a:p>
        </p:txBody>
      </p:sp>
      <p:cxnSp>
        <p:nvCxnSpPr>
          <p:cNvPr id="10" name="Straight Connector 9">
            <a:extLst>
              <a:ext uri="{FF2B5EF4-FFF2-40B4-BE49-F238E27FC236}">
                <a16:creationId xmlns:a16="http://schemas.microsoft.com/office/drawing/2014/main" id="{206EA328-8F67-86A1-9DCE-8F14CB0EF2D5}"/>
              </a:ext>
            </a:extLst>
          </p:cNvPr>
          <p:cNvCxnSpPr>
            <a:cxnSpLocks/>
            <a:stCxn id="8" idx="1"/>
          </p:cNvCxnSpPr>
          <p:nvPr/>
        </p:nvCxnSpPr>
        <p:spPr bwMode="gray">
          <a:xfrm flipH="1">
            <a:off x="7200900" y="1441837"/>
            <a:ext cx="1146110" cy="186402"/>
          </a:xfrm>
          <a:prstGeom prst="line">
            <a:avLst/>
          </a:prstGeom>
          <a:ln w="57150" cap="rnd">
            <a:solidFill>
              <a:schemeClr val="accent6"/>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3942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40305E-6870-8049-001A-C2CCDF8C70B7}"/>
              </a:ext>
            </a:extLst>
          </p:cNvPr>
          <p:cNvSpPr>
            <a:spLocks noGrp="1"/>
          </p:cNvSpPr>
          <p:nvPr>
            <p:ph type="title"/>
          </p:nvPr>
        </p:nvSpPr>
        <p:spPr/>
        <p:txBody>
          <a:bodyPr/>
          <a:lstStyle/>
          <a:p>
            <a:r>
              <a:rPr lang="en-US" dirty="0"/>
              <a:t>Soar Production Syntax</a:t>
            </a:r>
          </a:p>
        </p:txBody>
      </p:sp>
      <p:sp>
        <p:nvSpPr>
          <p:cNvPr id="6" name="Content Placeholder 5">
            <a:extLst>
              <a:ext uri="{FF2B5EF4-FFF2-40B4-BE49-F238E27FC236}">
                <a16:creationId xmlns:a16="http://schemas.microsoft.com/office/drawing/2014/main" id="{1C54E77A-46B9-509F-56A3-3396F467FA5A}"/>
              </a:ext>
            </a:extLst>
          </p:cNvPr>
          <p:cNvSpPr>
            <a:spLocks noGrp="1"/>
          </p:cNvSpPr>
          <p:nvPr>
            <p:ph idx="1"/>
          </p:nvPr>
        </p:nvSpPr>
        <p:spPr>
          <a:xfrm>
            <a:off x="4257675" y="1557210"/>
            <a:ext cx="7372350" cy="3930085"/>
          </a:xfrm>
        </p:spPr>
        <p:txBody>
          <a:bodyPr>
            <a:norm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3600" b="0" i="0" u="none" strike="noStrike" kern="1200" cap="none" spc="0" normalizeH="0" baseline="0" noProof="0" dirty="0" err="1">
                <a:ln>
                  <a:noFill/>
                </a:ln>
                <a:solidFill>
                  <a:srgbClr val="5A5A5A"/>
                </a:solidFill>
                <a:effectLst/>
                <a:uLnTx/>
                <a:uFillTx/>
                <a:latin typeface="Consolas" panose="020B0609020204030204" pitchFamily="49" charset="0"/>
                <a:ea typeface="Menlo" panose="020B0609030804020204" pitchFamily="49" charset="0"/>
                <a:cs typeface="Menlo" panose="020B0609030804020204" pitchFamily="49" charset="0"/>
              </a:rPr>
              <a:t>sp</a:t>
            </a:r>
            <a:r>
              <a:rPr kumimoji="0" lang="en-US" sz="3600" b="0" i="0" u="none" strike="noStrike" kern="1200" cap="none" spc="0" normalizeH="0" baseline="0" noProof="0" dirty="0">
                <a:ln>
                  <a:noFill/>
                </a:ln>
                <a:solidFill>
                  <a:srgbClr val="5A5A5A"/>
                </a:solidFill>
                <a:effectLst/>
                <a:uLnTx/>
                <a:uFillTx/>
                <a:latin typeface="Consolas" panose="020B0609020204030204" pitchFamily="49" charset="0"/>
                <a:ea typeface="Menlo" panose="020B0609030804020204" pitchFamily="49" charset="0"/>
                <a:cs typeface="Menlo" panose="020B0609030804020204" pitchFamily="49" charset="0"/>
              </a:rPr>
              <a:t> {production-name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3600" b="0" i="0" u="none" strike="noStrike" kern="1200" cap="none" spc="0" normalizeH="0" baseline="0" noProof="0" dirty="0">
                <a:ln>
                  <a:noFill/>
                </a:ln>
                <a:solidFill>
                  <a:srgbClr val="5A5A5A"/>
                </a:solidFill>
                <a:effectLst/>
                <a:uLnTx/>
                <a:uFillTx/>
                <a:latin typeface="Consolas" panose="020B0609020204030204" pitchFamily="49" charset="0"/>
                <a:ea typeface="Menlo" panose="020B0609030804020204" pitchFamily="49" charset="0"/>
                <a:cs typeface="Menlo" panose="020B0609030804020204" pitchFamily="49" charset="0"/>
              </a:rPr>
              <a:t>    "Documentation string”</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3600" b="0" i="0" u="none" strike="noStrike" kern="1200" cap="none" spc="0" normalizeH="0" baseline="0" noProof="0" dirty="0">
                <a:ln>
                  <a:noFill/>
                </a:ln>
                <a:solidFill>
                  <a:srgbClr val="5A5A5A"/>
                </a:solidFill>
                <a:effectLst/>
                <a:uLnTx/>
                <a:uFillTx/>
                <a:latin typeface="Consolas" panose="020B0609020204030204" pitchFamily="49" charset="0"/>
                <a:ea typeface="Menlo" panose="020B0609030804020204" pitchFamily="49" charset="0"/>
                <a:cs typeface="Menlo" panose="020B0609030804020204" pitchFamily="49" charset="0"/>
              </a:rPr>
              <a:t>    :type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3600" b="0" i="0" u="none" strike="noStrike" kern="1200" cap="none" spc="0" normalizeH="0" baseline="0" noProof="0" dirty="0">
                <a:ln>
                  <a:noFill/>
                </a:ln>
                <a:solidFill>
                  <a:srgbClr val="5A5A5A"/>
                </a:solidFill>
                <a:effectLst/>
                <a:uLnTx/>
                <a:uFillTx/>
                <a:latin typeface="Consolas" panose="020B0609020204030204" pitchFamily="49" charset="0"/>
                <a:ea typeface="Menlo" panose="020B0609030804020204" pitchFamily="49" charset="0"/>
                <a:cs typeface="Menlo" panose="020B0609030804020204" pitchFamily="49" charset="0"/>
              </a:rPr>
              <a:t>    (CONDITIONS)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3600" b="0" i="0" u="none" strike="noStrike" kern="1200" cap="none" spc="0" normalizeH="0" baseline="0" noProof="0" dirty="0">
                <a:ln>
                  <a:noFill/>
                </a:ln>
                <a:solidFill>
                  <a:srgbClr val="5A5A5A"/>
                </a:solidFill>
                <a:effectLst/>
                <a:uLnTx/>
                <a:uFillTx/>
                <a:latin typeface="Consolas" panose="020B0609020204030204" pitchFamily="49" charset="0"/>
                <a:ea typeface="Menlo" panose="020B0609030804020204" pitchFamily="49" charset="0"/>
                <a:cs typeface="Menlo" panose="020B0609030804020204" pitchFamily="49" charset="0"/>
              </a:rPr>
              <a:t>    --&gt;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3600" b="0" i="0" u="none" strike="noStrike" kern="1200" cap="none" spc="0" normalizeH="0" baseline="0" noProof="0" dirty="0">
                <a:ln>
                  <a:noFill/>
                </a:ln>
                <a:solidFill>
                  <a:srgbClr val="5A5A5A"/>
                </a:solidFill>
                <a:effectLst/>
                <a:uLnTx/>
                <a:uFillTx/>
                <a:latin typeface="Consolas" panose="020B0609020204030204" pitchFamily="49" charset="0"/>
                <a:ea typeface="Menlo" panose="020B0609030804020204" pitchFamily="49" charset="0"/>
                <a:cs typeface="Menlo" panose="020B0609030804020204" pitchFamily="49" charset="0"/>
              </a:rPr>
              <a:t>    (ACTIONS) } </a:t>
            </a:r>
            <a:endParaRPr kumimoji="0" lang="en-US" sz="2800" b="0" i="0" u="none" strike="noStrike" kern="1200" cap="none" spc="0" normalizeH="0" baseline="0" noProof="0" dirty="0">
              <a:ln>
                <a:noFill/>
              </a:ln>
              <a:solidFill>
                <a:srgbClr val="5A5A5A"/>
              </a:solidFill>
              <a:effectLst/>
              <a:uLnTx/>
              <a:uFillTx/>
              <a:latin typeface="Consolas" panose="020B0609020204030204" pitchFamily="49" charset="0"/>
              <a:ea typeface="Menlo" panose="020B0609030804020204" pitchFamily="49" charset="0"/>
              <a:cs typeface="Menlo" panose="020B0609030804020204" pitchFamily="49" charset="0"/>
            </a:endParaRPr>
          </a:p>
          <a:p>
            <a:endParaRPr lang="en-US" dirty="0">
              <a:latin typeface="Consolas" panose="020B0609020204030204" pitchFamily="49" charset="0"/>
            </a:endParaRPr>
          </a:p>
        </p:txBody>
      </p:sp>
      <p:sp>
        <p:nvSpPr>
          <p:cNvPr id="9" name="TextBox 8">
            <a:extLst>
              <a:ext uri="{FF2B5EF4-FFF2-40B4-BE49-F238E27FC236}">
                <a16:creationId xmlns:a16="http://schemas.microsoft.com/office/drawing/2014/main" id="{48F51AEA-8543-849C-2B6D-5A9BA630398B}"/>
              </a:ext>
            </a:extLst>
          </p:cNvPr>
          <p:cNvSpPr txBox="1"/>
          <p:nvPr/>
        </p:nvSpPr>
        <p:spPr bwMode="gray">
          <a:xfrm>
            <a:off x="457199" y="1370705"/>
            <a:ext cx="4881035" cy="4847481"/>
          </a:xfrm>
          <a:prstGeom prst="rect">
            <a:avLst/>
          </a:prstGeom>
          <a:noFill/>
        </p:spPr>
        <p:txBody>
          <a:bodyPr vert="horz" wrap="square" lIns="0" tIns="0" rIns="0" bIns="0" rtlCol="0">
            <a:spAutoFit/>
          </a:bodyPr>
          <a:lstStyle/>
          <a:p>
            <a:pPr algn="l">
              <a:spcBef>
                <a:spcPts val="600"/>
              </a:spcBef>
            </a:pPr>
            <a:r>
              <a:rPr lang="en-US" sz="2000" b="1" dirty="0" err="1">
                <a:latin typeface="Consolas" panose="020B0609020204030204" pitchFamily="49" charset="0"/>
                <a:ea typeface="Menlo" panose="020B0609030804020204" pitchFamily="49" charset="0"/>
                <a:cs typeface="Menlo" panose="020B0609030804020204" pitchFamily="49" charset="0"/>
              </a:rPr>
              <a:t>sp</a:t>
            </a:r>
            <a:r>
              <a:rPr lang="en-US" sz="2000" dirty="0"/>
              <a:t> command syntax:</a:t>
            </a:r>
          </a:p>
          <a:p>
            <a:pPr marL="457200" indent="-457200" algn="l">
              <a:spcBef>
                <a:spcPts val="600"/>
              </a:spcBef>
              <a:buFont typeface="+mj-lt"/>
              <a:buAutoNum type="arabicPeriod"/>
            </a:pPr>
            <a:r>
              <a:rPr lang="en-US" sz="2000" b="1" dirty="0"/>
              <a:t>Rule name</a:t>
            </a:r>
          </a:p>
          <a:p>
            <a:pPr marL="914400" lvl="1" indent="-457200">
              <a:spcBef>
                <a:spcPts val="600"/>
              </a:spcBef>
              <a:buFont typeface="Arial" panose="020B0604020202020204" pitchFamily="34" charset="0"/>
              <a:buChar char="•"/>
            </a:pPr>
            <a:r>
              <a:rPr lang="en-US" sz="2000" dirty="0"/>
              <a:t>An existing rule with the same name gets overwritten</a:t>
            </a:r>
          </a:p>
          <a:p>
            <a:pPr marL="457200" indent="-457200" algn="l">
              <a:spcBef>
                <a:spcPts val="600"/>
              </a:spcBef>
              <a:buFont typeface="+mj-lt"/>
              <a:buAutoNum type="arabicPeriod"/>
            </a:pPr>
            <a:r>
              <a:rPr lang="en-US" sz="2000" dirty="0"/>
              <a:t>Documentation string (optional)</a:t>
            </a:r>
          </a:p>
          <a:p>
            <a:pPr marL="914400" lvl="1" indent="-457200">
              <a:spcBef>
                <a:spcPts val="600"/>
              </a:spcBef>
              <a:buFont typeface="Arial" panose="020B0604020202020204" pitchFamily="34" charset="0"/>
              <a:buChar char="•"/>
            </a:pPr>
            <a:r>
              <a:rPr lang="en-US" sz="2000" dirty="0"/>
              <a:t>But always a good idea!</a:t>
            </a:r>
          </a:p>
          <a:p>
            <a:pPr marL="457200" indent="-457200" algn="l">
              <a:spcBef>
                <a:spcPts val="600"/>
              </a:spcBef>
              <a:buFont typeface="+mj-lt"/>
              <a:buAutoNum type="arabicPeriod"/>
            </a:pPr>
            <a:r>
              <a:rPr lang="en-US" sz="2000" dirty="0"/>
              <a:t>Rule type (optional)</a:t>
            </a:r>
          </a:p>
          <a:p>
            <a:pPr marL="914400" lvl="1" indent="-457200">
              <a:spcBef>
                <a:spcPts val="600"/>
              </a:spcBef>
              <a:buFont typeface="Arial" panose="020B0604020202020204" pitchFamily="34" charset="0"/>
              <a:buChar char="•"/>
            </a:pPr>
            <a:r>
              <a:rPr lang="en-US" sz="2000" i="1" dirty="0"/>
              <a:t>Ignore this for now</a:t>
            </a:r>
          </a:p>
          <a:p>
            <a:pPr marL="457200" indent="-457200" algn="l">
              <a:spcBef>
                <a:spcPts val="600"/>
              </a:spcBef>
              <a:buFont typeface="+mj-lt"/>
              <a:buAutoNum type="arabicPeriod"/>
            </a:pPr>
            <a:r>
              <a:rPr lang="en-US" sz="2000" b="1" dirty="0"/>
              <a:t>Conditions</a:t>
            </a:r>
          </a:p>
          <a:p>
            <a:pPr marL="914400" lvl="1" indent="-457200">
              <a:spcBef>
                <a:spcPts val="600"/>
              </a:spcBef>
              <a:buFont typeface="Arial" panose="020B0604020202020204" pitchFamily="34" charset="0"/>
              <a:buChar char="•"/>
            </a:pPr>
            <a:r>
              <a:rPr lang="en-US" sz="2000" dirty="0"/>
              <a:t>One or more parentheses blocks</a:t>
            </a:r>
          </a:p>
          <a:p>
            <a:pPr marL="457200" indent="-457200">
              <a:spcBef>
                <a:spcPts val="600"/>
              </a:spcBef>
              <a:buFont typeface="+mj-lt"/>
              <a:buAutoNum type="arabicPeriod"/>
            </a:pPr>
            <a:r>
              <a:rPr lang="en-US" sz="2000" b="1" dirty="0"/>
              <a:t>A “--&gt;” separator</a:t>
            </a:r>
          </a:p>
          <a:p>
            <a:pPr marL="457200" indent="-457200">
              <a:spcBef>
                <a:spcPts val="600"/>
              </a:spcBef>
              <a:buFont typeface="+mj-lt"/>
              <a:buAutoNum type="arabicPeriod"/>
            </a:pPr>
            <a:r>
              <a:rPr lang="en-US" sz="2000" b="1" dirty="0"/>
              <a:t>Actions</a:t>
            </a:r>
          </a:p>
          <a:p>
            <a:pPr marL="914400" lvl="1" indent="-457200">
              <a:spcBef>
                <a:spcPts val="600"/>
              </a:spcBef>
              <a:buFont typeface="Arial" panose="020B0604020202020204" pitchFamily="34" charset="0"/>
              <a:buChar char="•"/>
            </a:pPr>
            <a:r>
              <a:rPr lang="en-US" sz="2000" dirty="0"/>
              <a:t>One or more parentheses blocks</a:t>
            </a:r>
          </a:p>
        </p:txBody>
      </p:sp>
      <p:sp>
        <p:nvSpPr>
          <p:cNvPr id="11" name="Rectangle 10">
            <a:extLst>
              <a:ext uri="{FF2B5EF4-FFF2-40B4-BE49-F238E27FC236}">
                <a16:creationId xmlns:a16="http://schemas.microsoft.com/office/drawing/2014/main" id="{2587D336-0B54-1581-3700-F83FDF086FF6}"/>
              </a:ext>
            </a:extLst>
          </p:cNvPr>
          <p:cNvSpPr/>
          <p:nvPr/>
        </p:nvSpPr>
        <p:spPr bwMode="gray">
          <a:xfrm>
            <a:off x="4191000" y="525017"/>
            <a:ext cx="2294467" cy="670642"/>
          </a:xfrm>
          <a:prstGeom prst="rect">
            <a:avLst/>
          </a:prstGeom>
          <a:solidFill>
            <a:schemeClr val="bg2"/>
          </a:solid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No spaces in the rule name</a:t>
            </a:r>
            <a:endParaRPr lang="en-US" sz="2000" b="1" i="1" dirty="0">
              <a:solidFill>
                <a:schemeClr val="accent6"/>
              </a:solidFill>
              <a:latin typeface="+mj-lt"/>
              <a:ea typeface="Menlo" panose="020B0609030804020204" pitchFamily="49" charset="0"/>
              <a:cs typeface="Menlo" panose="020B0609030804020204" pitchFamily="49" charset="0"/>
            </a:endParaRPr>
          </a:p>
        </p:txBody>
      </p:sp>
      <p:cxnSp>
        <p:nvCxnSpPr>
          <p:cNvPr id="12" name="Straight Connector 11">
            <a:extLst>
              <a:ext uri="{FF2B5EF4-FFF2-40B4-BE49-F238E27FC236}">
                <a16:creationId xmlns:a16="http://schemas.microsoft.com/office/drawing/2014/main" id="{3B831416-3588-1ECF-05AA-BF1B889948BD}"/>
              </a:ext>
            </a:extLst>
          </p:cNvPr>
          <p:cNvCxnSpPr>
            <a:cxnSpLocks/>
            <a:stCxn id="11" idx="2"/>
          </p:cNvCxnSpPr>
          <p:nvPr/>
        </p:nvCxnSpPr>
        <p:spPr bwMode="gray">
          <a:xfrm>
            <a:off x="5338234" y="1195659"/>
            <a:ext cx="1054099" cy="361551"/>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0295253-7D4C-BBE7-1FC7-41A282EA327C}"/>
              </a:ext>
            </a:extLst>
          </p:cNvPr>
          <p:cNvSpPr/>
          <p:nvPr/>
        </p:nvSpPr>
        <p:spPr bwMode="gray">
          <a:xfrm>
            <a:off x="8729133" y="442310"/>
            <a:ext cx="3064933" cy="753349"/>
          </a:xfrm>
          <a:prstGeom prst="rect">
            <a:avLst/>
          </a:prstGeom>
          <a:solidFill>
            <a:schemeClr val="bg2"/>
          </a:solid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No quotes/apostrophes in the doc string</a:t>
            </a:r>
            <a:endParaRPr lang="en-US" sz="2000" b="1" i="1" dirty="0">
              <a:solidFill>
                <a:schemeClr val="accent6"/>
              </a:solidFill>
              <a:latin typeface="+mj-lt"/>
              <a:ea typeface="Menlo" panose="020B0609030804020204" pitchFamily="49" charset="0"/>
              <a:cs typeface="Menlo" panose="020B0609030804020204" pitchFamily="49" charset="0"/>
            </a:endParaRPr>
          </a:p>
        </p:txBody>
      </p:sp>
      <p:cxnSp>
        <p:nvCxnSpPr>
          <p:cNvPr id="16" name="Straight Connector 15">
            <a:extLst>
              <a:ext uri="{FF2B5EF4-FFF2-40B4-BE49-F238E27FC236}">
                <a16:creationId xmlns:a16="http://schemas.microsoft.com/office/drawing/2014/main" id="{BFB7815B-F8FD-A9F0-D23C-07190F29593E}"/>
              </a:ext>
            </a:extLst>
          </p:cNvPr>
          <p:cNvCxnSpPr>
            <a:cxnSpLocks/>
          </p:cNvCxnSpPr>
          <p:nvPr/>
        </p:nvCxnSpPr>
        <p:spPr bwMode="gray">
          <a:xfrm flipH="1">
            <a:off x="9982200" y="1195659"/>
            <a:ext cx="448733" cy="904074"/>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B868274-99EE-EEC3-15B8-40D4F57293C6}"/>
              </a:ext>
            </a:extLst>
          </p:cNvPr>
          <p:cNvSpPr/>
          <p:nvPr/>
        </p:nvSpPr>
        <p:spPr bwMode="gray">
          <a:xfrm>
            <a:off x="8729134" y="4258499"/>
            <a:ext cx="3124200" cy="753349"/>
          </a:xfrm>
          <a:prstGeom prst="rect">
            <a:avLst/>
          </a:prstGeom>
          <a:solidFill>
            <a:schemeClr val="bg2"/>
          </a:solid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Indentation / line breaks don’t matter</a:t>
            </a:r>
          </a:p>
        </p:txBody>
      </p:sp>
    </p:spTree>
    <p:extLst>
      <p:ext uri="{BB962C8B-B14F-4D97-AF65-F5344CB8AC3E}">
        <p14:creationId xmlns:p14="http://schemas.microsoft.com/office/powerpoint/2010/main" val="3009360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40305E-6870-8049-001A-C2CCDF8C70B7}"/>
              </a:ext>
            </a:extLst>
          </p:cNvPr>
          <p:cNvSpPr>
            <a:spLocks noGrp="1"/>
          </p:cNvSpPr>
          <p:nvPr>
            <p:ph type="title"/>
          </p:nvPr>
        </p:nvSpPr>
        <p:spPr/>
        <p:txBody>
          <a:bodyPr/>
          <a:lstStyle/>
          <a:p>
            <a:r>
              <a:rPr lang="en-US" dirty="0"/>
              <a:t>LHS / RHS</a:t>
            </a:r>
          </a:p>
        </p:txBody>
      </p:sp>
      <p:sp>
        <p:nvSpPr>
          <p:cNvPr id="6" name="Content Placeholder 5">
            <a:extLst>
              <a:ext uri="{FF2B5EF4-FFF2-40B4-BE49-F238E27FC236}">
                <a16:creationId xmlns:a16="http://schemas.microsoft.com/office/drawing/2014/main" id="{1C54E77A-46B9-509F-56A3-3396F467FA5A}"/>
              </a:ext>
            </a:extLst>
          </p:cNvPr>
          <p:cNvSpPr>
            <a:spLocks noGrp="1"/>
          </p:cNvSpPr>
          <p:nvPr>
            <p:ph idx="1"/>
          </p:nvPr>
        </p:nvSpPr>
        <p:spPr>
          <a:xfrm>
            <a:off x="4257675" y="1557210"/>
            <a:ext cx="7372350" cy="3930085"/>
          </a:xfrm>
        </p:spPr>
        <p:txBody>
          <a:bodyPr>
            <a:norm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3600" b="0" i="0" u="none" strike="noStrike" kern="1200" cap="none" spc="0" normalizeH="0" baseline="0" noProof="0" dirty="0" err="1">
                <a:ln>
                  <a:noFill/>
                </a:ln>
                <a:solidFill>
                  <a:srgbClr val="5A5A5A"/>
                </a:solidFill>
                <a:effectLst/>
                <a:uLnTx/>
                <a:uFillTx/>
                <a:latin typeface="Consolas" panose="020B0609020204030204" pitchFamily="49" charset="0"/>
                <a:ea typeface="Menlo" panose="020B0609030804020204" pitchFamily="49" charset="0"/>
                <a:cs typeface="Menlo" panose="020B0609030804020204" pitchFamily="49" charset="0"/>
              </a:rPr>
              <a:t>sp</a:t>
            </a:r>
            <a:r>
              <a:rPr kumimoji="0" lang="en-US" sz="3600" b="0" i="0" u="none" strike="noStrike" kern="1200" cap="none" spc="0" normalizeH="0" baseline="0" noProof="0" dirty="0">
                <a:ln>
                  <a:noFill/>
                </a:ln>
                <a:solidFill>
                  <a:srgbClr val="5A5A5A"/>
                </a:solidFill>
                <a:effectLst/>
                <a:uLnTx/>
                <a:uFillTx/>
                <a:latin typeface="Consolas" panose="020B0609020204030204" pitchFamily="49" charset="0"/>
                <a:ea typeface="Menlo" panose="020B0609030804020204" pitchFamily="49" charset="0"/>
                <a:cs typeface="Menlo" panose="020B0609030804020204" pitchFamily="49" charset="0"/>
              </a:rPr>
              <a:t> {production-name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3600" b="0" i="0" u="none" strike="noStrike" kern="1200" cap="none" spc="0" normalizeH="0" baseline="0" noProof="0" dirty="0">
                <a:ln>
                  <a:noFill/>
                </a:ln>
                <a:solidFill>
                  <a:srgbClr val="5A5A5A"/>
                </a:solidFill>
                <a:effectLst/>
                <a:uLnTx/>
                <a:uFillTx/>
                <a:latin typeface="Consolas" panose="020B0609020204030204" pitchFamily="49" charset="0"/>
                <a:ea typeface="Menlo" panose="020B0609030804020204" pitchFamily="49" charset="0"/>
                <a:cs typeface="Menlo" panose="020B0609030804020204" pitchFamily="49" charset="0"/>
              </a:rPr>
              <a:t>    (CONDITION1)</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3600" b="0" i="0" u="none" strike="noStrike" kern="1200" cap="none" spc="0" normalizeH="0" baseline="0" noProof="0" dirty="0">
                <a:ln>
                  <a:noFill/>
                </a:ln>
                <a:solidFill>
                  <a:srgbClr val="5A5A5A"/>
                </a:solidFill>
                <a:effectLst/>
                <a:uLnTx/>
                <a:uFillTx/>
                <a:latin typeface="Consolas" panose="020B0609020204030204" pitchFamily="49" charset="0"/>
                <a:ea typeface="Menlo" panose="020B0609030804020204" pitchFamily="49" charset="0"/>
                <a:cs typeface="Menlo" panose="020B0609030804020204" pitchFamily="49" charset="0"/>
              </a:rPr>
              <a:t>    (CONDITION2)</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3600" b="0" i="0" u="none" strike="noStrike" kern="1200" cap="none" spc="0" normalizeH="0" baseline="0" noProof="0" dirty="0">
                <a:ln>
                  <a:noFill/>
                </a:ln>
                <a:solidFill>
                  <a:srgbClr val="5A5A5A"/>
                </a:solidFill>
                <a:effectLst/>
                <a:uLnTx/>
                <a:uFillTx/>
                <a:latin typeface="Consolas" panose="020B0609020204030204" pitchFamily="49" charset="0"/>
                <a:ea typeface="Menlo" panose="020B0609030804020204" pitchFamily="49" charset="0"/>
                <a:cs typeface="Menlo" panose="020B0609030804020204" pitchFamily="49" charset="0"/>
              </a:rPr>
              <a:t>    --&gt;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3600" b="0" i="0" u="none" strike="noStrike" kern="1200" cap="none" spc="0" normalizeH="0" baseline="0" noProof="0" dirty="0">
                <a:ln>
                  <a:noFill/>
                </a:ln>
                <a:solidFill>
                  <a:srgbClr val="5A5A5A"/>
                </a:solidFill>
                <a:effectLst/>
                <a:uLnTx/>
                <a:uFillTx/>
                <a:latin typeface="Consolas" panose="020B0609020204030204" pitchFamily="49" charset="0"/>
                <a:ea typeface="Menlo" panose="020B0609030804020204" pitchFamily="49" charset="0"/>
                <a:cs typeface="Menlo" panose="020B0609030804020204" pitchFamily="49" charset="0"/>
              </a:rPr>
              <a:t>    (ACTION1)</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3600" b="0" i="0" u="none" strike="noStrike" kern="1200" cap="none" spc="0" normalizeH="0" baseline="0" noProof="0" dirty="0">
                <a:ln>
                  <a:noFill/>
                </a:ln>
                <a:solidFill>
                  <a:srgbClr val="5A5A5A"/>
                </a:solidFill>
                <a:effectLst/>
                <a:uLnTx/>
                <a:uFillTx/>
                <a:latin typeface="Consolas" panose="020B0609020204030204" pitchFamily="49" charset="0"/>
                <a:ea typeface="Menlo" panose="020B0609030804020204" pitchFamily="49" charset="0"/>
                <a:cs typeface="Menlo" panose="020B0609030804020204" pitchFamily="49" charset="0"/>
              </a:rPr>
              <a:t>    (ACTION2) } </a:t>
            </a:r>
            <a:endParaRPr kumimoji="0" lang="en-US" sz="2800" b="0" i="0" u="none" strike="noStrike" kern="1200" cap="none" spc="0" normalizeH="0" baseline="0" noProof="0" dirty="0">
              <a:ln>
                <a:noFill/>
              </a:ln>
              <a:solidFill>
                <a:srgbClr val="5A5A5A"/>
              </a:solidFill>
              <a:effectLst/>
              <a:uLnTx/>
              <a:uFillTx/>
              <a:latin typeface="Consolas" panose="020B0609020204030204" pitchFamily="49" charset="0"/>
              <a:ea typeface="Menlo" panose="020B0609030804020204" pitchFamily="49" charset="0"/>
              <a:cs typeface="Menlo" panose="020B0609030804020204" pitchFamily="49" charset="0"/>
            </a:endParaRPr>
          </a:p>
          <a:p>
            <a:endParaRPr lang="en-US" dirty="0">
              <a:latin typeface="Consolas" panose="020B0609020204030204" pitchFamily="49" charset="0"/>
            </a:endParaRPr>
          </a:p>
        </p:txBody>
      </p:sp>
      <p:sp>
        <p:nvSpPr>
          <p:cNvPr id="9" name="TextBox 8">
            <a:extLst>
              <a:ext uri="{FF2B5EF4-FFF2-40B4-BE49-F238E27FC236}">
                <a16:creationId xmlns:a16="http://schemas.microsoft.com/office/drawing/2014/main" id="{48F51AEA-8543-849C-2B6D-5A9BA630398B}"/>
              </a:ext>
            </a:extLst>
          </p:cNvPr>
          <p:cNvSpPr txBox="1"/>
          <p:nvPr/>
        </p:nvSpPr>
        <p:spPr bwMode="gray">
          <a:xfrm>
            <a:off x="457199" y="1666875"/>
            <a:ext cx="3905251" cy="4031873"/>
          </a:xfrm>
          <a:prstGeom prst="rect">
            <a:avLst/>
          </a:prstGeom>
          <a:noFill/>
        </p:spPr>
        <p:txBody>
          <a:bodyPr vert="horz" wrap="square" lIns="0" tIns="0" rIns="0" bIns="0" rtlCol="0">
            <a:spAutoFit/>
          </a:bodyPr>
          <a:lstStyle/>
          <a:p>
            <a:pPr algn="l">
              <a:spcBef>
                <a:spcPts val="600"/>
              </a:spcBef>
            </a:pPr>
            <a:r>
              <a:rPr lang="en-US" sz="2800" dirty="0"/>
              <a:t>The conditions are collectively referred to as the </a:t>
            </a:r>
            <a:r>
              <a:rPr lang="en-US" sz="2800" b="1" dirty="0"/>
              <a:t>Left-Hand Side </a:t>
            </a:r>
            <a:r>
              <a:rPr lang="en-US" sz="2800" dirty="0"/>
              <a:t>(LHS)</a:t>
            </a:r>
          </a:p>
          <a:p>
            <a:pPr algn="l">
              <a:spcBef>
                <a:spcPts val="600"/>
              </a:spcBef>
            </a:pPr>
            <a:endParaRPr lang="en-US" sz="2800" dirty="0"/>
          </a:p>
          <a:p>
            <a:pPr algn="l">
              <a:spcBef>
                <a:spcPts val="600"/>
              </a:spcBef>
            </a:pPr>
            <a:r>
              <a:rPr lang="en-US" sz="2800" dirty="0"/>
              <a:t>The actions are collectively referred to as the </a:t>
            </a:r>
            <a:r>
              <a:rPr lang="en-US" sz="2800" b="1" dirty="0"/>
              <a:t>Right-Hand Side </a:t>
            </a:r>
            <a:r>
              <a:rPr lang="en-US" sz="2800" dirty="0"/>
              <a:t>(RHS)</a:t>
            </a:r>
          </a:p>
        </p:txBody>
      </p:sp>
      <p:sp>
        <p:nvSpPr>
          <p:cNvPr id="13" name="Rectangle 12">
            <a:extLst>
              <a:ext uri="{FF2B5EF4-FFF2-40B4-BE49-F238E27FC236}">
                <a16:creationId xmlns:a16="http://schemas.microsoft.com/office/drawing/2014/main" id="{90295253-7D4C-BBE7-1FC7-41A282EA327C}"/>
              </a:ext>
            </a:extLst>
          </p:cNvPr>
          <p:cNvSpPr/>
          <p:nvPr/>
        </p:nvSpPr>
        <p:spPr bwMode="gray">
          <a:xfrm>
            <a:off x="10058399" y="911116"/>
            <a:ext cx="1414992" cy="529240"/>
          </a:xfrm>
          <a:prstGeom prst="rect">
            <a:avLst/>
          </a:prstGeom>
          <a:solidFill>
            <a:schemeClr val="bg2"/>
          </a:solid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“LHS”</a:t>
            </a:r>
            <a:endParaRPr lang="en-US" sz="2000" b="1" i="1" dirty="0">
              <a:solidFill>
                <a:schemeClr val="accent6"/>
              </a:solidFill>
              <a:latin typeface="+mj-lt"/>
              <a:ea typeface="Menlo" panose="020B0609030804020204" pitchFamily="49" charset="0"/>
              <a:cs typeface="Menlo" panose="020B0609030804020204" pitchFamily="49" charset="0"/>
            </a:endParaRPr>
          </a:p>
        </p:txBody>
      </p:sp>
      <p:sp>
        <p:nvSpPr>
          <p:cNvPr id="19" name="Rectangle 18">
            <a:extLst>
              <a:ext uri="{FF2B5EF4-FFF2-40B4-BE49-F238E27FC236}">
                <a16:creationId xmlns:a16="http://schemas.microsoft.com/office/drawing/2014/main" id="{6B868274-99EE-EEC3-15B8-40D4F57293C6}"/>
              </a:ext>
            </a:extLst>
          </p:cNvPr>
          <p:cNvSpPr/>
          <p:nvPr/>
        </p:nvSpPr>
        <p:spPr bwMode="gray">
          <a:xfrm>
            <a:off x="10058399" y="5698748"/>
            <a:ext cx="1414992" cy="526772"/>
          </a:xfrm>
          <a:prstGeom prst="rect">
            <a:avLst/>
          </a:prstGeom>
          <a:solidFill>
            <a:schemeClr val="bg2"/>
          </a:solid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“RHS”</a:t>
            </a:r>
          </a:p>
        </p:txBody>
      </p:sp>
      <p:cxnSp>
        <p:nvCxnSpPr>
          <p:cNvPr id="4" name="Elbow Connector 3">
            <a:extLst>
              <a:ext uri="{FF2B5EF4-FFF2-40B4-BE49-F238E27FC236}">
                <a16:creationId xmlns:a16="http://schemas.microsoft.com/office/drawing/2014/main" id="{01B1B570-C924-22D9-97AA-0F0F6E17A491}"/>
              </a:ext>
            </a:extLst>
          </p:cNvPr>
          <p:cNvCxnSpPr>
            <a:cxnSpLocks/>
            <a:stCxn id="13" idx="2"/>
          </p:cNvCxnSpPr>
          <p:nvPr/>
        </p:nvCxnSpPr>
        <p:spPr bwMode="gray">
          <a:xfrm rot="5400000">
            <a:off x="9182146" y="1240285"/>
            <a:ext cx="1383679" cy="1783820"/>
          </a:xfrm>
          <a:prstGeom prst="bentConnector2">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5" name="Right Bracket 4">
            <a:extLst>
              <a:ext uri="{FF2B5EF4-FFF2-40B4-BE49-F238E27FC236}">
                <a16:creationId xmlns:a16="http://schemas.microsoft.com/office/drawing/2014/main" id="{9CC7D7C0-C209-3297-35CA-1A0445004A77}"/>
              </a:ext>
            </a:extLst>
          </p:cNvPr>
          <p:cNvSpPr/>
          <p:nvPr/>
        </p:nvSpPr>
        <p:spPr bwMode="gray">
          <a:xfrm>
            <a:off x="8782050" y="2162175"/>
            <a:ext cx="200025" cy="1266825"/>
          </a:xfrm>
          <a:prstGeom prst="rightBracket">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1CFBF4AD-5344-DC9B-7DB2-324069420A0F}"/>
              </a:ext>
            </a:extLst>
          </p:cNvPr>
          <p:cNvCxnSpPr>
            <a:cxnSpLocks/>
            <a:stCxn id="19" idx="0"/>
          </p:cNvCxnSpPr>
          <p:nvPr/>
        </p:nvCxnSpPr>
        <p:spPr bwMode="gray">
          <a:xfrm rot="16200000" flipV="1">
            <a:off x="9353475" y="4286328"/>
            <a:ext cx="1041023" cy="1783818"/>
          </a:xfrm>
          <a:prstGeom prst="bentConnector2">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ight Bracket 9">
            <a:extLst>
              <a:ext uri="{FF2B5EF4-FFF2-40B4-BE49-F238E27FC236}">
                <a16:creationId xmlns:a16="http://schemas.microsoft.com/office/drawing/2014/main" id="{F694A5FD-D310-F97C-9A2E-4D50ED496CC8}"/>
              </a:ext>
            </a:extLst>
          </p:cNvPr>
          <p:cNvSpPr/>
          <p:nvPr/>
        </p:nvSpPr>
        <p:spPr bwMode="gray">
          <a:xfrm>
            <a:off x="8782050" y="4033965"/>
            <a:ext cx="200025" cy="1266825"/>
          </a:xfrm>
          <a:prstGeom prst="rightBracket">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50509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40305E-6870-8049-001A-C2CCDF8C70B7}"/>
              </a:ext>
            </a:extLst>
          </p:cNvPr>
          <p:cNvSpPr>
            <a:spLocks noGrp="1"/>
          </p:cNvSpPr>
          <p:nvPr>
            <p:ph type="title"/>
          </p:nvPr>
        </p:nvSpPr>
        <p:spPr/>
        <p:txBody>
          <a:bodyPr/>
          <a:lstStyle/>
          <a:p>
            <a:r>
              <a:rPr lang="en-US" dirty="0"/>
              <a:t>Order of Conditions/Actions</a:t>
            </a:r>
          </a:p>
        </p:txBody>
      </p:sp>
      <p:sp>
        <p:nvSpPr>
          <p:cNvPr id="6" name="Content Placeholder 5">
            <a:extLst>
              <a:ext uri="{FF2B5EF4-FFF2-40B4-BE49-F238E27FC236}">
                <a16:creationId xmlns:a16="http://schemas.microsoft.com/office/drawing/2014/main" id="{1C54E77A-46B9-509F-56A3-3396F467FA5A}"/>
              </a:ext>
            </a:extLst>
          </p:cNvPr>
          <p:cNvSpPr>
            <a:spLocks noGrp="1"/>
          </p:cNvSpPr>
          <p:nvPr>
            <p:ph idx="1"/>
          </p:nvPr>
        </p:nvSpPr>
        <p:spPr>
          <a:xfrm>
            <a:off x="4257675" y="1557210"/>
            <a:ext cx="7372350" cy="3930085"/>
          </a:xfrm>
        </p:spPr>
        <p:txBody>
          <a:bodyPr>
            <a:norm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3600" b="0" i="0" u="none" strike="noStrike" kern="1200" cap="none" spc="0" normalizeH="0" baseline="0" noProof="0" dirty="0" err="1">
                <a:ln>
                  <a:noFill/>
                </a:ln>
                <a:solidFill>
                  <a:srgbClr val="5A5A5A"/>
                </a:solidFill>
                <a:effectLst/>
                <a:uLnTx/>
                <a:uFillTx/>
                <a:latin typeface="Consolas" panose="020B0609020204030204" pitchFamily="49" charset="0"/>
                <a:ea typeface="Menlo" panose="020B0609030804020204" pitchFamily="49" charset="0"/>
                <a:cs typeface="Menlo" panose="020B0609030804020204" pitchFamily="49" charset="0"/>
              </a:rPr>
              <a:t>sp</a:t>
            </a:r>
            <a:r>
              <a:rPr kumimoji="0" lang="en-US" sz="3600" b="0" i="0" u="none" strike="noStrike" kern="1200" cap="none" spc="0" normalizeH="0" baseline="0" noProof="0" dirty="0">
                <a:ln>
                  <a:noFill/>
                </a:ln>
                <a:solidFill>
                  <a:srgbClr val="5A5A5A"/>
                </a:solidFill>
                <a:effectLst/>
                <a:uLnTx/>
                <a:uFillTx/>
                <a:latin typeface="Consolas" panose="020B0609020204030204" pitchFamily="49" charset="0"/>
                <a:ea typeface="Menlo" panose="020B0609030804020204" pitchFamily="49" charset="0"/>
                <a:cs typeface="Menlo" panose="020B0609030804020204" pitchFamily="49" charset="0"/>
              </a:rPr>
              <a:t> {production-name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3600" b="0" i="0" u="none" strike="noStrike" kern="1200" cap="none" spc="0" normalizeH="0" baseline="0" noProof="0" dirty="0">
                <a:ln>
                  <a:noFill/>
                </a:ln>
                <a:solidFill>
                  <a:srgbClr val="5A5A5A"/>
                </a:solidFill>
                <a:effectLst/>
                <a:uLnTx/>
                <a:uFillTx/>
                <a:latin typeface="Consolas" panose="020B0609020204030204" pitchFamily="49" charset="0"/>
                <a:ea typeface="Menlo" panose="020B0609030804020204" pitchFamily="49" charset="0"/>
                <a:cs typeface="Menlo" panose="020B0609030804020204" pitchFamily="49" charset="0"/>
              </a:rPr>
              <a:t>    (CONDITION1)</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3600" b="0" i="0" u="none" strike="noStrike" kern="1200" cap="none" spc="0" normalizeH="0" baseline="0" noProof="0" dirty="0">
                <a:ln>
                  <a:noFill/>
                </a:ln>
                <a:solidFill>
                  <a:srgbClr val="5A5A5A"/>
                </a:solidFill>
                <a:effectLst/>
                <a:uLnTx/>
                <a:uFillTx/>
                <a:latin typeface="Consolas" panose="020B0609020204030204" pitchFamily="49" charset="0"/>
                <a:ea typeface="Menlo" panose="020B0609030804020204" pitchFamily="49" charset="0"/>
                <a:cs typeface="Menlo" panose="020B0609030804020204" pitchFamily="49" charset="0"/>
              </a:rPr>
              <a:t>    (CONDITION2)</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3600" b="0" i="0" u="none" strike="noStrike" kern="1200" cap="none" spc="0" normalizeH="0" baseline="0" noProof="0" dirty="0">
                <a:ln>
                  <a:noFill/>
                </a:ln>
                <a:solidFill>
                  <a:srgbClr val="5A5A5A"/>
                </a:solidFill>
                <a:effectLst/>
                <a:uLnTx/>
                <a:uFillTx/>
                <a:latin typeface="Consolas" panose="020B0609020204030204" pitchFamily="49" charset="0"/>
                <a:ea typeface="Menlo" panose="020B0609030804020204" pitchFamily="49" charset="0"/>
                <a:cs typeface="Menlo" panose="020B0609030804020204" pitchFamily="49" charset="0"/>
              </a:rPr>
              <a:t>    --&gt;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3600" b="0" i="0" u="none" strike="noStrike" kern="1200" cap="none" spc="0" normalizeH="0" baseline="0" noProof="0" dirty="0">
                <a:ln>
                  <a:noFill/>
                </a:ln>
                <a:solidFill>
                  <a:srgbClr val="5A5A5A"/>
                </a:solidFill>
                <a:effectLst/>
                <a:uLnTx/>
                <a:uFillTx/>
                <a:latin typeface="Consolas" panose="020B0609020204030204" pitchFamily="49" charset="0"/>
                <a:ea typeface="Menlo" panose="020B0609030804020204" pitchFamily="49" charset="0"/>
                <a:cs typeface="Menlo" panose="020B0609030804020204" pitchFamily="49" charset="0"/>
              </a:rPr>
              <a:t>    (ACTION1)</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3600" b="0" i="0" u="none" strike="noStrike" kern="1200" cap="none" spc="0" normalizeH="0" baseline="0" noProof="0" dirty="0">
                <a:ln>
                  <a:noFill/>
                </a:ln>
                <a:solidFill>
                  <a:srgbClr val="5A5A5A"/>
                </a:solidFill>
                <a:effectLst/>
                <a:uLnTx/>
                <a:uFillTx/>
                <a:latin typeface="Consolas" panose="020B0609020204030204" pitchFamily="49" charset="0"/>
                <a:ea typeface="Menlo" panose="020B0609030804020204" pitchFamily="49" charset="0"/>
                <a:cs typeface="Menlo" panose="020B0609030804020204" pitchFamily="49" charset="0"/>
              </a:rPr>
              <a:t>    (ACTION2) } </a:t>
            </a:r>
            <a:endParaRPr kumimoji="0" lang="en-US" sz="2800" b="0" i="0" u="none" strike="noStrike" kern="1200" cap="none" spc="0" normalizeH="0" baseline="0" noProof="0" dirty="0">
              <a:ln>
                <a:noFill/>
              </a:ln>
              <a:solidFill>
                <a:srgbClr val="5A5A5A"/>
              </a:solidFill>
              <a:effectLst/>
              <a:uLnTx/>
              <a:uFillTx/>
              <a:latin typeface="Consolas" panose="020B0609020204030204" pitchFamily="49" charset="0"/>
              <a:ea typeface="Menlo" panose="020B0609030804020204" pitchFamily="49" charset="0"/>
              <a:cs typeface="Menlo" panose="020B0609030804020204" pitchFamily="49" charset="0"/>
            </a:endParaRPr>
          </a:p>
          <a:p>
            <a:endParaRPr lang="en-US" dirty="0">
              <a:latin typeface="Consolas" panose="020B0609020204030204" pitchFamily="49" charset="0"/>
            </a:endParaRPr>
          </a:p>
        </p:txBody>
      </p:sp>
      <p:sp>
        <p:nvSpPr>
          <p:cNvPr id="9" name="TextBox 8">
            <a:extLst>
              <a:ext uri="{FF2B5EF4-FFF2-40B4-BE49-F238E27FC236}">
                <a16:creationId xmlns:a16="http://schemas.microsoft.com/office/drawing/2014/main" id="{48F51AEA-8543-849C-2B6D-5A9BA630398B}"/>
              </a:ext>
            </a:extLst>
          </p:cNvPr>
          <p:cNvSpPr txBox="1"/>
          <p:nvPr/>
        </p:nvSpPr>
        <p:spPr bwMode="gray">
          <a:xfrm>
            <a:off x="457199" y="1666875"/>
            <a:ext cx="3905251" cy="4031873"/>
          </a:xfrm>
          <a:prstGeom prst="rect">
            <a:avLst/>
          </a:prstGeom>
          <a:noFill/>
        </p:spPr>
        <p:txBody>
          <a:bodyPr vert="horz" wrap="square" lIns="0" tIns="0" rIns="0" bIns="0" rtlCol="0">
            <a:spAutoFit/>
          </a:bodyPr>
          <a:lstStyle/>
          <a:p>
            <a:pPr algn="l">
              <a:spcBef>
                <a:spcPts val="600"/>
              </a:spcBef>
            </a:pPr>
            <a:r>
              <a:rPr lang="en-US" sz="2800" dirty="0"/>
              <a:t>The (blocks) of individual conditions or actions within each side can come in any order.</a:t>
            </a:r>
          </a:p>
          <a:p>
            <a:pPr marL="457200" indent="-457200" algn="l">
              <a:spcBef>
                <a:spcPts val="600"/>
              </a:spcBef>
              <a:buFont typeface="Arial" panose="020B0604020202020204" pitchFamily="34" charset="0"/>
              <a:buChar char="•"/>
            </a:pPr>
            <a:r>
              <a:rPr lang="en-US" sz="2800" dirty="0"/>
              <a:t>The conditions are evaluated as a whole.</a:t>
            </a:r>
          </a:p>
          <a:p>
            <a:pPr marL="457200" indent="-457200" algn="l">
              <a:spcBef>
                <a:spcPts val="600"/>
              </a:spcBef>
              <a:buFont typeface="Arial" panose="020B0604020202020204" pitchFamily="34" charset="0"/>
              <a:buChar char="•"/>
            </a:pPr>
            <a:r>
              <a:rPr lang="en-US" sz="2800" dirty="0"/>
              <a:t>The actions are executed in logical parallel.</a:t>
            </a:r>
          </a:p>
        </p:txBody>
      </p:sp>
      <p:sp>
        <p:nvSpPr>
          <p:cNvPr id="5" name="Right Bracket 4">
            <a:extLst>
              <a:ext uri="{FF2B5EF4-FFF2-40B4-BE49-F238E27FC236}">
                <a16:creationId xmlns:a16="http://schemas.microsoft.com/office/drawing/2014/main" id="{9CC7D7C0-C209-3297-35CA-1A0445004A77}"/>
              </a:ext>
            </a:extLst>
          </p:cNvPr>
          <p:cNvSpPr/>
          <p:nvPr/>
        </p:nvSpPr>
        <p:spPr bwMode="gray">
          <a:xfrm>
            <a:off x="8782050" y="2162175"/>
            <a:ext cx="200025" cy="1266825"/>
          </a:xfrm>
          <a:prstGeom prst="rightBracket">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ket 9">
            <a:extLst>
              <a:ext uri="{FF2B5EF4-FFF2-40B4-BE49-F238E27FC236}">
                <a16:creationId xmlns:a16="http://schemas.microsoft.com/office/drawing/2014/main" id="{F694A5FD-D310-F97C-9A2E-4D50ED496CC8}"/>
              </a:ext>
            </a:extLst>
          </p:cNvPr>
          <p:cNvSpPr/>
          <p:nvPr/>
        </p:nvSpPr>
        <p:spPr bwMode="gray">
          <a:xfrm>
            <a:off x="8782050" y="4033965"/>
            <a:ext cx="200025" cy="1266825"/>
          </a:xfrm>
          <a:prstGeom prst="rightBracket">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Rectangle 1">
            <a:extLst>
              <a:ext uri="{FF2B5EF4-FFF2-40B4-BE49-F238E27FC236}">
                <a16:creationId xmlns:a16="http://schemas.microsoft.com/office/drawing/2014/main" id="{DFC34DBC-A37F-EF01-FD15-4265F55DD7CF}"/>
              </a:ext>
            </a:extLst>
          </p:cNvPr>
          <p:cNvSpPr/>
          <p:nvPr/>
        </p:nvSpPr>
        <p:spPr bwMode="gray">
          <a:xfrm>
            <a:off x="9582210" y="2390775"/>
            <a:ext cx="2152591" cy="809625"/>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Order doesn’t matter</a:t>
            </a:r>
            <a:endParaRPr lang="en-US" sz="2000" b="1" i="1" dirty="0">
              <a:solidFill>
                <a:schemeClr val="accent6"/>
              </a:solidFill>
              <a:latin typeface="+mj-lt"/>
              <a:ea typeface="Menlo" panose="020B0609030804020204" pitchFamily="49" charset="0"/>
              <a:cs typeface="Menlo" panose="020B0609030804020204" pitchFamily="49" charset="0"/>
            </a:endParaRPr>
          </a:p>
        </p:txBody>
      </p:sp>
      <p:cxnSp>
        <p:nvCxnSpPr>
          <p:cNvPr id="11" name="Straight Connector 10">
            <a:extLst>
              <a:ext uri="{FF2B5EF4-FFF2-40B4-BE49-F238E27FC236}">
                <a16:creationId xmlns:a16="http://schemas.microsoft.com/office/drawing/2014/main" id="{AC5AA62F-C97B-E7E5-261B-625B353DF224}"/>
              </a:ext>
            </a:extLst>
          </p:cNvPr>
          <p:cNvCxnSpPr>
            <a:cxnSpLocks/>
            <a:stCxn id="2" idx="1"/>
            <a:endCxn id="5" idx="2"/>
          </p:cNvCxnSpPr>
          <p:nvPr/>
        </p:nvCxnSpPr>
        <p:spPr bwMode="gray">
          <a:xfrm flipH="1">
            <a:off x="8982075" y="2795588"/>
            <a:ext cx="600135" cy="0"/>
          </a:xfrm>
          <a:prstGeom prst="line">
            <a:avLst/>
          </a:prstGeom>
          <a:ln w="3810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7D18B7B-143A-E801-6B9A-8D7C976F1C89}"/>
              </a:ext>
            </a:extLst>
          </p:cNvPr>
          <p:cNvSpPr/>
          <p:nvPr/>
        </p:nvSpPr>
        <p:spPr bwMode="gray">
          <a:xfrm>
            <a:off x="9582210" y="4262565"/>
            <a:ext cx="2152591" cy="809625"/>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Order doesn’t matter</a:t>
            </a:r>
            <a:endParaRPr lang="en-US" sz="2000" b="1" i="1" dirty="0">
              <a:solidFill>
                <a:schemeClr val="accent6"/>
              </a:solidFill>
              <a:latin typeface="+mj-lt"/>
              <a:ea typeface="Menlo" panose="020B0609030804020204" pitchFamily="49" charset="0"/>
              <a:cs typeface="Menlo" panose="020B0609030804020204" pitchFamily="49" charset="0"/>
            </a:endParaRPr>
          </a:p>
        </p:txBody>
      </p:sp>
      <p:cxnSp>
        <p:nvCxnSpPr>
          <p:cNvPr id="18" name="Straight Connector 17">
            <a:extLst>
              <a:ext uri="{FF2B5EF4-FFF2-40B4-BE49-F238E27FC236}">
                <a16:creationId xmlns:a16="http://schemas.microsoft.com/office/drawing/2014/main" id="{9613C973-FFEB-8766-3C4B-1481E7C3E182}"/>
              </a:ext>
            </a:extLst>
          </p:cNvPr>
          <p:cNvCxnSpPr>
            <a:cxnSpLocks/>
            <a:stCxn id="17" idx="1"/>
            <a:endCxn id="10" idx="2"/>
          </p:cNvCxnSpPr>
          <p:nvPr/>
        </p:nvCxnSpPr>
        <p:spPr bwMode="gray">
          <a:xfrm flipH="1">
            <a:off x="8982075" y="4667378"/>
            <a:ext cx="600135" cy="0"/>
          </a:xfrm>
          <a:prstGeom prst="line">
            <a:avLst/>
          </a:prstGeom>
          <a:ln w="3810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96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67FBDD-8731-F70D-E946-1CC4C45EAB9B}"/>
              </a:ext>
            </a:extLst>
          </p:cNvPr>
          <p:cNvSpPr>
            <a:spLocks noGrp="1"/>
          </p:cNvSpPr>
          <p:nvPr>
            <p:ph type="title"/>
          </p:nvPr>
        </p:nvSpPr>
        <p:spPr/>
        <p:txBody>
          <a:bodyPr/>
          <a:lstStyle/>
          <a:p>
            <a:r>
              <a:rPr lang="en-US" dirty="0"/>
              <a:t>Let’s Write Some Code!</a:t>
            </a:r>
          </a:p>
        </p:txBody>
      </p:sp>
      <p:sp>
        <p:nvSpPr>
          <p:cNvPr id="2" name="Content Placeholder 1">
            <a:extLst>
              <a:ext uri="{FF2B5EF4-FFF2-40B4-BE49-F238E27FC236}">
                <a16:creationId xmlns:a16="http://schemas.microsoft.com/office/drawing/2014/main" id="{1919ADC8-5AEA-4054-2061-56C3302B0A76}"/>
              </a:ext>
            </a:extLst>
          </p:cNvPr>
          <p:cNvSpPr>
            <a:spLocks noGrp="1"/>
          </p:cNvSpPr>
          <p:nvPr>
            <p:ph idx="1"/>
          </p:nvPr>
        </p:nvSpPr>
        <p:spPr>
          <a:xfrm>
            <a:off x="1524000" y="1343025"/>
            <a:ext cx="9410700" cy="2390775"/>
          </a:xfrm>
        </p:spPr>
        <p:txBody>
          <a:bodyPr>
            <a:normAutofit/>
          </a:bodyPr>
          <a:lstStyle/>
          <a:p>
            <a:pPr marL="457200" indent="-457200">
              <a:buFont typeface="+mj-lt"/>
              <a:buAutoNum type="arabicPeriod"/>
            </a:pPr>
            <a:r>
              <a:rPr lang="en-US" sz="2400" dirty="0"/>
              <a:t>Open your </a:t>
            </a:r>
            <a:r>
              <a:rPr lang="en-US" sz="2400" dirty="0" err="1">
                <a:latin typeface="Consolas" panose="020B0609020204030204" pitchFamily="49" charset="0"/>
                <a:ea typeface="Menlo" panose="020B0609030804020204" pitchFamily="49" charset="0"/>
                <a:cs typeface="Menlo" panose="020B0609030804020204" pitchFamily="49" charset="0"/>
              </a:rPr>
              <a:t>agent_starter.soar</a:t>
            </a:r>
            <a:r>
              <a:rPr lang="en-US" sz="2400" dirty="0"/>
              <a:t> file for Project01.</a:t>
            </a:r>
          </a:p>
          <a:p>
            <a:pPr marL="457200" indent="-457200">
              <a:buFont typeface="+mj-lt"/>
              <a:buAutoNum type="arabicPeriod"/>
            </a:pPr>
            <a:r>
              <a:rPr lang="en-US" sz="2400" dirty="0"/>
              <a:t>Write the start of your first rule to match what is shown below</a:t>
            </a:r>
          </a:p>
          <a:p>
            <a:pPr marL="685800" lvl="1" indent="-457200"/>
            <a:r>
              <a:rPr lang="en-US" sz="2400" dirty="0"/>
              <a:t>We’ll replace the underscores with proper content later on</a:t>
            </a:r>
          </a:p>
          <a:p>
            <a:pPr marL="457200" indent="-457200">
              <a:buFont typeface="+mj-lt"/>
              <a:buAutoNum type="arabicPeriod"/>
            </a:pPr>
            <a:r>
              <a:rPr lang="en-US" sz="2400" dirty="0"/>
              <a:t>Proceed to the next slide when you’re done.</a:t>
            </a:r>
          </a:p>
        </p:txBody>
      </p:sp>
      <p:sp>
        <p:nvSpPr>
          <p:cNvPr id="4" name="Content Placeholder 5">
            <a:extLst>
              <a:ext uri="{FF2B5EF4-FFF2-40B4-BE49-F238E27FC236}">
                <a16:creationId xmlns:a16="http://schemas.microsoft.com/office/drawing/2014/main" id="{FCED5D27-1B35-507B-3C43-1899DF126F86}"/>
              </a:ext>
            </a:extLst>
          </p:cNvPr>
          <p:cNvSpPr txBox="1">
            <a:spLocks/>
          </p:cNvSpPr>
          <p:nvPr/>
        </p:nvSpPr>
        <p:spPr bwMode="gray">
          <a:xfrm>
            <a:off x="3000374" y="3456680"/>
            <a:ext cx="7820025" cy="2058295"/>
          </a:xfrm>
          <a:prstGeom prst="rect">
            <a:avLst/>
          </a:prstGeom>
        </p:spPr>
        <p:txBody>
          <a:bodyPr vert="horz" lIns="0" tIns="0" rIns="0" bIns="0" rtlCol="0">
            <a:normAutofit fontScale="92500" lnSpcReduction="1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3600" dirty="0" err="1">
                <a:solidFill>
                  <a:srgbClr val="5A5A5A"/>
                </a:solidFill>
                <a:latin typeface="Consolas" panose="020B0609020204030204" pitchFamily="49" charset="0"/>
                <a:ea typeface="Menlo" panose="020B0609030804020204" pitchFamily="49" charset="0"/>
                <a:cs typeface="Menlo" panose="020B0609030804020204" pitchFamily="49" charset="0"/>
              </a:rPr>
              <a:t>sp</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{hello*world</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(____)</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--&gt;</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(____)}</a:t>
            </a:r>
          </a:p>
          <a:p>
            <a:endParaRPr lang="en-US" dirty="0">
              <a:latin typeface="Consolas" panose="020B0609020204030204" pitchFamily="49" charset="0"/>
            </a:endParaRPr>
          </a:p>
        </p:txBody>
      </p:sp>
    </p:spTree>
    <p:extLst>
      <p:ext uri="{BB962C8B-B14F-4D97-AF65-F5344CB8AC3E}">
        <p14:creationId xmlns:p14="http://schemas.microsoft.com/office/powerpoint/2010/main" val="255396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DEEC20-3DC5-92E3-9978-8117F140BF79}"/>
              </a:ext>
            </a:extLst>
          </p:cNvPr>
          <p:cNvSpPr>
            <a:spLocks noGrp="1"/>
          </p:cNvSpPr>
          <p:nvPr>
            <p:ph type="title"/>
          </p:nvPr>
        </p:nvSpPr>
        <p:spPr/>
        <p:txBody>
          <a:bodyPr/>
          <a:lstStyle/>
          <a:p>
            <a:r>
              <a:rPr lang="en-US" dirty="0"/>
              <a:t>Example Rule</a:t>
            </a:r>
          </a:p>
        </p:txBody>
      </p:sp>
      <p:sp>
        <p:nvSpPr>
          <p:cNvPr id="4" name="Content Placeholder 5">
            <a:extLst>
              <a:ext uri="{FF2B5EF4-FFF2-40B4-BE49-F238E27FC236}">
                <a16:creationId xmlns:a16="http://schemas.microsoft.com/office/drawing/2014/main" id="{35892AE5-ED69-3B9C-43BD-99A8B6A8B3E1}"/>
              </a:ext>
            </a:extLst>
          </p:cNvPr>
          <p:cNvSpPr txBox="1">
            <a:spLocks/>
          </p:cNvSpPr>
          <p:nvPr/>
        </p:nvSpPr>
        <p:spPr bwMode="gray">
          <a:xfrm>
            <a:off x="4257675" y="1557211"/>
            <a:ext cx="7372350" cy="3595814"/>
          </a:xfrm>
          <a:prstGeom prst="rect">
            <a:avLst/>
          </a:prstGeom>
        </p:spPr>
        <p:txBody>
          <a:bodyPr vert="horz" lIns="0" tIns="0" rIns="0" bIns="0" rtlCol="0">
            <a:normAutofit lnSpcReduction="1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3600" dirty="0" err="1">
                <a:solidFill>
                  <a:srgbClr val="5A5A5A"/>
                </a:solidFill>
                <a:latin typeface="Consolas" panose="020B0609020204030204" pitchFamily="49" charset="0"/>
                <a:ea typeface="Menlo" panose="020B0609030804020204" pitchFamily="49" charset="0"/>
                <a:cs typeface="Menlo" panose="020B0609030804020204" pitchFamily="49" charset="0"/>
              </a:rPr>
              <a:t>sp</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a:latin typeface="Consolas" panose="020B0609020204030204" pitchFamily="49" charset="0"/>
                <a:ea typeface="Menlo" panose="020B0609030804020204" pitchFamily="49" charset="0"/>
                <a:cs typeface="Menlo" panose="020B0609030804020204" pitchFamily="49" charset="0"/>
              </a:rPr>
              <a:t>example*rule</a:t>
            </a:r>
          </a:p>
          <a:p>
            <a:pPr>
              <a:buFontTx/>
              <a:buNone/>
              <a:defRPr/>
            </a:pPr>
            <a:r>
              <a:rPr lang="en-US" sz="3600" dirty="0">
                <a:latin typeface="Consolas" panose="020B0609020204030204" pitchFamily="49" charset="0"/>
                <a:ea typeface="Menlo" panose="020B0609030804020204" pitchFamily="49" charset="0"/>
                <a:cs typeface="Menlo" panose="020B0609030804020204" pitchFamily="49" charset="0"/>
              </a:rPr>
              <a:t>    (state &lt;s&gt; ^foo &lt;n&gt;)</a:t>
            </a:r>
          </a:p>
          <a:p>
            <a:pPr>
              <a:buFontTx/>
              <a:buNone/>
              <a:defRPr/>
            </a:pPr>
            <a:r>
              <a:rPr lang="en-US" sz="3600" dirty="0">
                <a:latin typeface="Consolas" panose="020B0609020204030204" pitchFamily="49" charset="0"/>
                <a:ea typeface="Menlo" panose="020B0609030804020204" pitchFamily="49" charset="0"/>
                <a:cs typeface="Menlo" panose="020B0609030804020204" pitchFamily="49" charset="0"/>
              </a:rPr>
              <a:t>    (&lt;n&gt; ^bar |one|)</a:t>
            </a:r>
          </a:p>
          <a:p>
            <a:pPr>
              <a:buFontTx/>
              <a:buNone/>
              <a:defRPr/>
            </a:pPr>
            <a:r>
              <a:rPr lang="en-US" sz="3600" dirty="0">
                <a:latin typeface="Consolas" panose="020B0609020204030204" pitchFamily="49" charset="0"/>
                <a:ea typeface="Menlo" panose="020B0609030804020204" pitchFamily="49" charset="0"/>
                <a:cs typeface="Menlo" panose="020B0609030804020204" pitchFamily="49" charset="0"/>
              </a:rPr>
              <a:t>    --&gt;</a:t>
            </a:r>
          </a:p>
          <a:p>
            <a:pPr>
              <a:buFontTx/>
              <a:buNone/>
              <a:defRPr/>
            </a:pPr>
            <a:r>
              <a:rPr lang="en-US" sz="3600" dirty="0">
                <a:latin typeface="Consolas" panose="020B0609020204030204" pitchFamily="49" charset="0"/>
                <a:ea typeface="Menlo" panose="020B0609030804020204" pitchFamily="49" charset="0"/>
                <a:cs typeface="Menlo" panose="020B0609030804020204" pitchFamily="49" charset="0"/>
              </a:rPr>
              <a:t>    (&lt;n&gt; ^bar |one| - )</a:t>
            </a:r>
          </a:p>
          <a:p>
            <a:pPr>
              <a:buFontTx/>
              <a:buNone/>
              <a:defRPr/>
            </a:pPr>
            <a:r>
              <a:rPr lang="en-US" sz="3600" dirty="0">
                <a:latin typeface="Consolas" panose="020B0609020204030204" pitchFamily="49" charset="0"/>
                <a:ea typeface="Menlo" panose="020B0609030804020204" pitchFamily="49" charset="0"/>
                <a:cs typeface="Menlo" panose="020B0609030804020204" pitchFamily="49" charset="0"/>
              </a:rPr>
              <a:t>    (&lt;n&gt; ^bar |two|) }</a:t>
            </a:r>
            <a:endParaRPr lang="en-US" sz="2800" dirty="0">
              <a:latin typeface="Consolas" panose="020B0609020204030204" pitchFamily="49" charset="0"/>
              <a:ea typeface="Menlo" panose="020B0609030804020204" pitchFamily="49" charset="0"/>
              <a:cs typeface="Menlo" panose="020B0609030804020204" pitchFamily="49" charset="0"/>
            </a:endParaRPr>
          </a:p>
        </p:txBody>
      </p:sp>
      <p:sp>
        <p:nvSpPr>
          <p:cNvPr id="11" name="TextBox 10">
            <a:extLst>
              <a:ext uri="{FF2B5EF4-FFF2-40B4-BE49-F238E27FC236}">
                <a16:creationId xmlns:a16="http://schemas.microsoft.com/office/drawing/2014/main" id="{DD4FBDC4-0C3C-72CD-8D2D-C5C7D8C576AE}"/>
              </a:ext>
            </a:extLst>
          </p:cNvPr>
          <p:cNvSpPr txBox="1"/>
          <p:nvPr/>
        </p:nvSpPr>
        <p:spPr bwMode="gray">
          <a:xfrm>
            <a:off x="457199" y="2274838"/>
            <a:ext cx="4143376" cy="2308324"/>
          </a:xfrm>
          <a:prstGeom prst="rect">
            <a:avLst/>
          </a:prstGeom>
          <a:noFill/>
        </p:spPr>
        <p:txBody>
          <a:bodyPr vert="horz" wrap="square" lIns="0" tIns="0" rIns="0" bIns="0" rtlCol="0">
            <a:spAutoFit/>
          </a:bodyPr>
          <a:lstStyle/>
          <a:p>
            <a:pPr algn="l">
              <a:spcBef>
                <a:spcPts val="600"/>
              </a:spcBef>
            </a:pPr>
            <a:r>
              <a:rPr lang="en-US" sz="2800" dirty="0"/>
              <a:t>This is an example of a complete rule.</a:t>
            </a:r>
          </a:p>
          <a:p>
            <a:pPr algn="l">
              <a:spcBef>
                <a:spcPts val="600"/>
              </a:spcBef>
            </a:pPr>
            <a:endParaRPr lang="en-US" sz="2800" dirty="0"/>
          </a:p>
          <a:p>
            <a:pPr algn="l">
              <a:spcBef>
                <a:spcPts val="600"/>
              </a:spcBef>
            </a:pPr>
            <a:r>
              <a:rPr lang="en-US" sz="2800" dirty="0"/>
              <a:t>Let’s walk through the elements one at a time....</a:t>
            </a:r>
          </a:p>
        </p:txBody>
      </p:sp>
    </p:spTree>
    <p:extLst>
      <p:ext uri="{BB962C8B-B14F-4D97-AF65-F5344CB8AC3E}">
        <p14:creationId xmlns:p14="http://schemas.microsoft.com/office/powerpoint/2010/main" val="118677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A5AEF5-FF09-00B1-CD7F-B2E150AF2231}"/>
              </a:ext>
            </a:extLst>
          </p:cNvPr>
          <p:cNvSpPr>
            <a:spLocks noGrp="1"/>
          </p:cNvSpPr>
          <p:nvPr>
            <p:ph type="title"/>
          </p:nvPr>
        </p:nvSpPr>
        <p:spPr/>
        <p:txBody>
          <a:bodyPr/>
          <a:lstStyle/>
          <a:p>
            <a:r>
              <a:rPr lang="en-US" dirty="0"/>
              <a:t>LHS Pattern Matching</a:t>
            </a:r>
          </a:p>
        </p:txBody>
      </p:sp>
      <p:sp>
        <p:nvSpPr>
          <p:cNvPr id="2" name="Content Placeholder 1">
            <a:extLst>
              <a:ext uri="{FF2B5EF4-FFF2-40B4-BE49-F238E27FC236}">
                <a16:creationId xmlns:a16="http://schemas.microsoft.com/office/drawing/2014/main" id="{CAF899E5-3EDA-4ED1-B2F9-7AFDEF9ED157}"/>
              </a:ext>
            </a:extLst>
          </p:cNvPr>
          <p:cNvSpPr>
            <a:spLocks noGrp="1"/>
          </p:cNvSpPr>
          <p:nvPr>
            <p:ph idx="1"/>
          </p:nvPr>
        </p:nvSpPr>
        <p:spPr>
          <a:xfrm>
            <a:off x="934857" y="1977223"/>
            <a:ext cx="3800476" cy="3930085"/>
          </a:xfrm>
        </p:spPr>
        <p:txBody>
          <a:bodyPr>
            <a:normAutofit/>
          </a:bodyPr>
          <a:lstStyle/>
          <a:p>
            <a:r>
              <a:rPr lang="en-US" sz="2800" dirty="0"/>
              <a:t>Rule conditions describe a WM pattern </a:t>
            </a:r>
          </a:p>
          <a:p>
            <a:pPr marL="457200" indent="-457200">
              <a:buFont typeface="Arial" panose="020B0604020202020204" pitchFamily="34" charset="0"/>
              <a:buChar char="•"/>
            </a:pPr>
            <a:r>
              <a:rPr lang="en-US" sz="2800" dirty="0"/>
              <a:t>In terms of WMEs</a:t>
            </a:r>
          </a:p>
          <a:p>
            <a:pPr marL="457200" indent="-457200">
              <a:buFont typeface="Arial" panose="020B0604020202020204" pitchFamily="34" charset="0"/>
              <a:buChar char="•"/>
            </a:pPr>
            <a:r>
              <a:rPr lang="en-US" sz="2800" dirty="0"/>
              <a:t>All described WMEs must be present for the rule to be satisfied</a:t>
            </a:r>
          </a:p>
          <a:p>
            <a:pPr marL="457200" indent="-457200">
              <a:buFont typeface="Arial" panose="020B0604020202020204" pitchFamily="34" charset="0"/>
              <a:buChar char="•"/>
            </a:pPr>
            <a:endParaRPr lang="en-US" sz="2800" dirty="0"/>
          </a:p>
          <a:p>
            <a:endParaRPr lang="en-US" sz="2800" dirty="0"/>
          </a:p>
        </p:txBody>
      </p:sp>
      <p:sp>
        <p:nvSpPr>
          <p:cNvPr id="4" name="Content Placeholder 5">
            <a:extLst>
              <a:ext uri="{FF2B5EF4-FFF2-40B4-BE49-F238E27FC236}">
                <a16:creationId xmlns:a16="http://schemas.microsoft.com/office/drawing/2014/main" id="{C0923EEC-1065-D01C-2F35-CD3DE7F9A16E}"/>
              </a:ext>
            </a:extLst>
          </p:cNvPr>
          <p:cNvSpPr txBox="1">
            <a:spLocks/>
          </p:cNvSpPr>
          <p:nvPr/>
        </p:nvSpPr>
        <p:spPr bwMode="gray">
          <a:xfrm>
            <a:off x="4257675" y="1557211"/>
            <a:ext cx="7372350" cy="2910507"/>
          </a:xfrm>
          <a:prstGeom prst="rect">
            <a:avLst/>
          </a:prstGeom>
        </p:spPr>
        <p:txBody>
          <a:bodyPr vert="horz" lIns="0" tIns="0" rIns="0" bIns="0" rtlCol="0">
            <a:normAutofit lnSpcReduction="1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3600" dirty="0" err="1">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sp</a:t>
            </a: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{example*rule </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a:solidFill>
                  <a:srgbClr val="FF0000"/>
                </a:solidFill>
                <a:latin typeface="Consolas" panose="020B0609020204030204" pitchFamily="49" charset="0"/>
                <a:ea typeface="Menlo" panose="020B0609030804020204" pitchFamily="49" charset="0"/>
                <a:cs typeface="Menlo" panose="020B0609030804020204" pitchFamily="49" charset="0"/>
              </a:rPr>
              <a:t>state &lt;s&gt; </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a:t>
            </a:r>
            <a:r>
              <a:rPr lang="en-US" sz="3600" dirty="0">
                <a:solidFill>
                  <a:srgbClr val="00B050"/>
                </a:solidFill>
                <a:latin typeface="Consolas" panose="020B0609020204030204" pitchFamily="49" charset="0"/>
                <a:ea typeface="Menlo" panose="020B0609030804020204" pitchFamily="49" charset="0"/>
                <a:cs typeface="Menlo" panose="020B0609030804020204" pitchFamily="49" charset="0"/>
              </a:rPr>
              <a:t>foo</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a:solidFill>
                  <a:srgbClr val="002060"/>
                </a:solidFill>
                <a:latin typeface="Consolas" panose="020B0609020204030204" pitchFamily="49" charset="0"/>
                <a:ea typeface="Menlo" panose="020B0609030804020204" pitchFamily="49" charset="0"/>
                <a:cs typeface="Menlo" panose="020B0609030804020204" pitchFamily="49" charset="0"/>
              </a:rPr>
              <a:t>&lt;n&gt;</a:t>
            </a:r>
            <a:r>
              <a:rPr lang="en-US" sz="3600" dirty="0">
                <a:latin typeface="Consolas" panose="020B0609020204030204" pitchFamily="49" charset="0"/>
                <a:ea typeface="Menlo" panose="020B0609030804020204" pitchFamily="49" charset="0"/>
                <a:cs typeface="Menlo" panose="020B0609030804020204" pitchFamily="49" charset="0"/>
              </a:rPr>
              <a:t>)</a:t>
            </a:r>
          </a:p>
          <a:p>
            <a:pPr>
              <a:buFontTx/>
              <a:buNone/>
              <a:defRPr/>
            </a:pPr>
            <a:r>
              <a:rPr lang="en-US" sz="3600" dirty="0">
                <a:latin typeface="Consolas" panose="020B0609020204030204" pitchFamily="49" charset="0"/>
                <a:ea typeface="Menlo" panose="020B0609030804020204" pitchFamily="49" charset="0"/>
                <a:cs typeface="Menlo" panose="020B0609030804020204" pitchFamily="49" charset="0"/>
              </a:rPr>
              <a:t>    (</a:t>
            </a:r>
            <a:r>
              <a:rPr lang="en-US" sz="3600" dirty="0">
                <a:solidFill>
                  <a:srgbClr val="FF0000"/>
                </a:solidFill>
                <a:latin typeface="Consolas" panose="020B0609020204030204" pitchFamily="49" charset="0"/>
                <a:ea typeface="Menlo" panose="020B0609030804020204" pitchFamily="49" charset="0"/>
                <a:cs typeface="Menlo" panose="020B0609030804020204" pitchFamily="49" charset="0"/>
              </a:rPr>
              <a:t>&lt;n&gt;</a:t>
            </a:r>
            <a:r>
              <a:rPr lang="en-US" sz="3600" dirty="0">
                <a:latin typeface="Consolas" panose="020B0609020204030204" pitchFamily="49" charset="0"/>
                <a:ea typeface="Menlo" panose="020B0609030804020204" pitchFamily="49" charset="0"/>
                <a:cs typeface="Menlo" panose="020B0609030804020204" pitchFamily="49" charset="0"/>
              </a:rPr>
              <a:t> ^</a:t>
            </a:r>
            <a:r>
              <a:rPr lang="en-US" sz="3600" dirty="0">
                <a:solidFill>
                  <a:srgbClr val="00B050"/>
                </a:solidFill>
                <a:latin typeface="Consolas" panose="020B0609020204030204" pitchFamily="49" charset="0"/>
                <a:ea typeface="Menlo" panose="020B0609030804020204" pitchFamily="49" charset="0"/>
                <a:cs typeface="Menlo" panose="020B0609030804020204" pitchFamily="49" charset="0"/>
              </a:rPr>
              <a:t>bar</a:t>
            </a:r>
            <a:r>
              <a:rPr lang="en-US" sz="3600" dirty="0">
                <a:latin typeface="Consolas" panose="020B0609020204030204" pitchFamily="49" charset="0"/>
                <a:ea typeface="Menlo" panose="020B0609030804020204" pitchFamily="49" charset="0"/>
                <a:cs typeface="Menlo" panose="020B0609030804020204" pitchFamily="49" charset="0"/>
              </a:rPr>
              <a:t> </a:t>
            </a:r>
            <a:r>
              <a:rPr lang="en-US" sz="3600" dirty="0">
                <a:solidFill>
                  <a:srgbClr val="002060"/>
                </a:solidFill>
                <a:latin typeface="Consolas" panose="020B0609020204030204" pitchFamily="49" charset="0"/>
                <a:ea typeface="Menlo" panose="020B0609030804020204" pitchFamily="49" charset="0"/>
                <a:cs typeface="Menlo" panose="020B0609030804020204" pitchFamily="49" charset="0"/>
              </a:rPr>
              <a:t>|one|</a:t>
            </a:r>
            <a:r>
              <a:rPr lang="en-US" sz="3600" dirty="0">
                <a:latin typeface="Consolas" panose="020B0609020204030204" pitchFamily="49" charset="0"/>
                <a:ea typeface="Menlo" panose="020B0609030804020204" pitchFamily="49" charset="0"/>
                <a:cs typeface="Menlo" panose="020B0609030804020204" pitchFamily="49" charset="0"/>
              </a:rPr>
              <a:t>)</a:t>
            </a:r>
          </a:p>
          <a:p>
            <a:pPr>
              <a:buFontTx/>
              <a:buNone/>
              <a:defRPr/>
            </a:pP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--&gt;</a:t>
            </a:r>
          </a:p>
          <a:p>
            <a:pPr>
              <a:buFontTx/>
              <a:buNone/>
              <a:defRPr/>
            </a:pP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 }</a:t>
            </a:r>
            <a:endParaRPr lang="en-US" sz="28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endParaRPr>
          </a:p>
          <a:p>
            <a:endParaRPr lang="en-US" dirty="0">
              <a:latin typeface="Consolas" panose="020B0609020204030204" pitchFamily="49" charset="0"/>
            </a:endParaRPr>
          </a:p>
        </p:txBody>
      </p:sp>
      <p:cxnSp>
        <p:nvCxnSpPr>
          <p:cNvPr id="8" name="Straight Arrow Connector 7">
            <a:extLst>
              <a:ext uri="{FF2B5EF4-FFF2-40B4-BE49-F238E27FC236}">
                <a16:creationId xmlns:a16="http://schemas.microsoft.com/office/drawing/2014/main" id="{C3DF47EE-3FEA-3191-0D0C-05D56EF3FD8D}"/>
              </a:ext>
            </a:extLst>
          </p:cNvPr>
          <p:cNvCxnSpPr>
            <a:cxnSpLocks/>
            <a:endCxn id="9" idx="2"/>
          </p:cNvCxnSpPr>
          <p:nvPr/>
        </p:nvCxnSpPr>
        <p:spPr bwMode="gray">
          <a:xfrm flipV="1">
            <a:off x="6132312" y="4995722"/>
            <a:ext cx="1003464" cy="402034"/>
          </a:xfrm>
          <a:prstGeom prst="straightConnector1">
            <a:avLst/>
          </a:prstGeom>
          <a:ln w="7620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A2F3CA9-AB41-E8E5-FF4C-EC5D8F6555DE}"/>
              </a:ext>
            </a:extLst>
          </p:cNvPr>
          <p:cNvSpPr/>
          <p:nvPr/>
        </p:nvSpPr>
        <p:spPr bwMode="gray">
          <a:xfrm>
            <a:off x="7135776" y="4808664"/>
            <a:ext cx="374116" cy="374116"/>
          </a:xfrm>
          <a:prstGeom prst="ellipse">
            <a:avLst/>
          </a:prstGeom>
          <a:solidFill>
            <a:schemeClr val="bg2"/>
          </a:solidFill>
          <a:ln w="571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sp>
        <p:nvSpPr>
          <p:cNvPr id="12" name="Oval 11">
            <a:extLst>
              <a:ext uri="{FF2B5EF4-FFF2-40B4-BE49-F238E27FC236}">
                <a16:creationId xmlns:a16="http://schemas.microsoft.com/office/drawing/2014/main" id="{9100D689-2959-4DE3-1F71-004043929215}"/>
              </a:ext>
            </a:extLst>
          </p:cNvPr>
          <p:cNvSpPr/>
          <p:nvPr/>
        </p:nvSpPr>
        <p:spPr bwMode="gray">
          <a:xfrm>
            <a:off x="7123814" y="5864572"/>
            <a:ext cx="374116" cy="374116"/>
          </a:xfrm>
          <a:prstGeom prst="ellipse">
            <a:avLst/>
          </a:prstGeom>
          <a:solidFill>
            <a:schemeClr val="bg2"/>
          </a:solid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cxnSp>
        <p:nvCxnSpPr>
          <p:cNvPr id="13" name="Straight Arrow Connector 12">
            <a:extLst>
              <a:ext uri="{FF2B5EF4-FFF2-40B4-BE49-F238E27FC236}">
                <a16:creationId xmlns:a16="http://schemas.microsoft.com/office/drawing/2014/main" id="{8A2DC5D9-26EA-657E-88AF-D63BDECBFD9B}"/>
              </a:ext>
            </a:extLst>
          </p:cNvPr>
          <p:cNvCxnSpPr>
            <a:cxnSpLocks/>
            <a:endCxn id="12" idx="2"/>
          </p:cNvCxnSpPr>
          <p:nvPr/>
        </p:nvCxnSpPr>
        <p:spPr bwMode="gray">
          <a:xfrm>
            <a:off x="6132312" y="5397756"/>
            <a:ext cx="991502" cy="653874"/>
          </a:xfrm>
          <a:prstGeom prst="straightConnector1">
            <a:avLst/>
          </a:prstGeom>
          <a:ln w="28575"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02B0D812-E88E-12A5-E141-21C7FC5A2E95}"/>
              </a:ext>
            </a:extLst>
          </p:cNvPr>
          <p:cNvSpPr/>
          <p:nvPr/>
        </p:nvSpPr>
        <p:spPr bwMode="gray">
          <a:xfrm>
            <a:off x="8456540" y="6193412"/>
            <a:ext cx="374116" cy="374116"/>
          </a:xfrm>
          <a:prstGeom prst="ellipse">
            <a:avLst/>
          </a:prstGeom>
          <a:solidFill>
            <a:schemeClr val="bg2"/>
          </a:solid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sp>
        <p:nvSpPr>
          <p:cNvPr id="18" name="Oval 17">
            <a:extLst>
              <a:ext uri="{FF2B5EF4-FFF2-40B4-BE49-F238E27FC236}">
                <a16:creationId xmlns:a16="http://schemas.microsoft.com/office/drawing/2014/main" id="{E2DC79A8-549E-EBF2-D551-6079691A60ED}"/>
              </a:ext>
            </a:extLst>
          </p:cNvPr>
          <p:cNvSpPr/>
          <p:nvPr/>
        </p:nvSpPr>
        <p:spPr bwMode="gray">
          <a:xfrm>
            <a:off x="8456540" y="5572733"/>
            <a:ext cx="374116" cy="374116"/>
          </a:xfrm>
          <a:prstGeom prst="ellipse">
            <a:avLst/>
          </a:prstGeom>
          <a:solidFill>
            <a:schemeClr val="bg2"/>
          </a:solid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sp>
        <p:nvSpPr>
          <p:cNvPr id="20" name="Oval 19">
            <a:extLst>
              <a:ext uri="{FF2B5EF4-FFF2-40B4-BE49-F238E27FC236}">
                <a16:creationId xmlns:a16="http://schemas.microsoft.com/office/drawing/2014/main" id="{14951E34-B374-39B8-CB79-DB957AC659CA}"/>
              </a:ext>
            </a:extLst>
          </p:cNvPr>
          <p:cNvSpPr/>
          <p:nvPr/>
        </p:nvSpPr>
        <p:spPr bwMode="gray">
          <a:xfrm>
            <a:off x="8456540" y="4434548"/>
            <a:ext cx="374116" cy="374116"/>
          </a:xfrm>
          <a:prstGeom prst="ellipse">
            <a:avLst/>
          </a:prstGeom>
          <a:solidFill>
            <a:schemeClr val="bg2"/>
          </a:solid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cxnSp>
        <p:nvCxnSpPr>
          <p:cNvPr id="21" name="Straight Arrow Connector 20">
            <a:extLst>
              <a:ext uri="{FF2B5EF4-FFF2-40B4-BE49-F238E27FC236}">
                <a16:creationId xmlns:a16="http://schemas.microsoft.com/office/drawing/2014/main" id="{232DD7DD-319D-ED51-3C7F-E65E4C6AD731}"/>
              </a:ext>
            </a:extLst>
          </p:cNvPr>
          <p:cNvCxnSpPr>
            <a:cxnSpLocks/>
            <a:stCxn id="9" idx="6"/>
            <a:endCxn id="20" idx="2"/>
          </p:cNvCxnSpPr>
          <p:nvPr/>
        </p:nvCxnSpPr>
        <p:spPr bwMode="gray">
          <a:xfrm flipV="1">
            <a:off x="7509892" y="4621606"/>
            <a:ext cx="946648" cy="374116"/>
          </a:xfrm>
          <a:prstGeom prst="straightConnector1">
            <a:avLst/>
          </a:prstGeom>
          <a:ln w="28575"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92BECB6-21C3-E10E-57B5-EA2057E3050D}"/>
              </a:ext>
            </a:extLst>
          </p:cNvPr>
          <p:cNvCxnSpPr>
            <a:cxnSpLocks/>
            <a:stCxn id="9" idx="6"/>
            <a:endCxn id="49" idx="1"/>
          </p:cNvCxnSpPr>
          <p:nvPr/>
        </p:nvCxnSpPr>
        <p:spPr bwMode="gray">
          <a:xfrm>
            <a:off x="7509892" y="4995722"/>
            <a:ext cx="934929" cy="217241"/>
          </a:xfrm>
          <a:prstGeom prst="straightConnector1">
            <a:avLst/>
          </a:prstGeom>
          <a:ln w="7620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4B3854F-ACCB-BF4E-D606-07CFD4562ED7}"/>
              </a:ext>
            </a:extLst>
          </p:cNvPr>
          <p:cNvCxnSpPr>
            <a:cxnSpLocks/>
            <a:stCxn id="12" idx="6"/>
            <a:endCxn id="18" idx="2"/>
          </p:cNvCxnSpPr>
          <p:nvPr/>
        </p:nvCxnSpPr>
        <p:spPr bwMode="gray">
          <a:xfrm flipV="1">
            <a:off x="7497930" y="5759791"/>
            <a:ext cx="958610" cy="291839"/>
          </a:xfrm>
          <a:prstGeom prst="straightConnector1">
            <a:avLst/>
          </a:prstGeom>
          <a:ln w="28575"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1F95FCE-F576-F8E3-67CC-78D6F162D086}"/>
              </a:ext>
            </a:extLst>
          </p:cNvPr>
          <p:cNvCxnSpPr>
            <a:cxnSpLocks/>
            <a:stCxn id="12" idx="6"/>
            <a:endCxn id="17" idx="2"/>
          </p:cNvCxnSpPr>
          <p:nvPr/>
        </p:nvCxnSpPr>
        <p:spPr bwMode="gray">
          <a:xfrm>
            <a:off x="7497930" y="6051630"/>
            <a:ext cx="958610" cy="328840"/>
          </a:xfrm>
          <a:prstGeom prst="straightConnector1">
            <a:avLst/>
          </a:prstGeom>
          <a:ln w="28575"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18CA7BE-FDC5-529D-F250-5A9ED0520183}"/>
              </a:ext>
            </a:extLst>
          </p:cNvPr>
          <p:cNvSpPr txBox="1"/>
          <p:nvPr/>
        </p:nvSpPr>
        <p:spPr bwMode="gray">
          <a:xfrm rot="20402041">
            <a:off x="6510694" y="5213126"/>
            <a:ext cx="359073" cy="276999"/>
          </a:xfrm>
          <a:prstGeom prst="rect">
            <a:avLst/>
          </a:prstGeom>
          <a:noFill/>
        </p:spPr>
        <p:txBody>
          <a:bodyPr vert="horz" wrap="none" lIns="0" tIns="0" rIns="0" bIns="0" rtlCol="0">
            <a:spAutoFit/>
          </a:bodyPr>
          <a:lstStyle/>
          <a:p>
            <a:pPr algn="l">
              <a:spcBef>
                <a:spcPts val="600"/>
              </a:spcBef>
            </a:pPr>
            <a:r>
              <a:rPr lang="en-US" b="1" dirty="0">
                <a:solidFill>
                  <a:srgbClr val="00B050"/>
                </a:solidFill>
              </a:rPr>
              <a:t>foo</a:t>
            </a:r>
          </a:p>
        </p:txBody>
      </p:sp>
      <p:sp>
        <p:nvSpPr>
          <p:cNvPr id="15" name="TextBox 14">
            <a:extLst>
              <a:ext uri="{FF2B5EF4-FFF2-40B4-BE49-F238E27FC236}">
                <a16:creationId xmlns:a16="http://schemas.microsoft.com/office/drawing/2014/main" id="{3C102EB2-336A-791C-7412-CBD0F88A6770}"/>
              </a:ext>
            </a:extLst>
          </p:cNvPr>
          <p:cNvSpPr txBox="1"/>
          <p:nvPr/>
        </p:nvSpPr>
        <p:spPr bwMode="gray">
          <a:xfrm rot="900923">
            <a:off x="7677534" y="5123796"/>
            <a:ext cx="359073" cy="276999"/>
          </a:xfrm>
          <a:prstGeom prst="rect">
            <a:avLst/>
          </a:prstGeom>
          <a:noFill/>
        </p:spPr>
        <p:txBody>
          <a:bodyPr vert="horz" wrap="none" lIns="0" tIns="0" rIns="0" bIns="0" rtlCol="0">
            <a:spAutoFit/>
          </a:bodyPr>
          <a:lstStyle/>
          <a:p>
            <a:pPr algn="l">
              <a:spcBef>
                <a:spcPts val="600"/>
              </a:spcBef>
            </a:pPr>
            <a:r>
              <a:rPr lang="en-US" b="1" dirty="0">
                <a:solidFill>
                  <a:srgbClr val="00B050"/>
                </a:solidFill>
              </a:rPr>
              <a:t>bar</a:t>
            </a:r>
          </a:p>
        </p:txBody>
      </p:sp>
      <p:sp>
        <p:nvSpPr>
          <p:cNvPr id="49" name="TextBox 48">
            <a:extLst>
              <a:ext uri="{FF2B5EF4-FFF2-40B4-BE49-F238E27FC236}">
                <a16:creationId xmlns:a16="http://schemas.microsoft.com/office/drawing/2014/main" id="{F09A9E89-BAAE-8C7A-23D3-5FE391C59E43}"/>
              </a:ext>
            </a:extLst>
          </p:cNvPr>
          <p:cNvSpPr txBox="1"/>
          <p:nvPr/>
        </p:nvSpPr>
        <p:spPr bwMode="gray">
          <a:xfrm>
            <a:off x="8444821" y="5059074"/>
            <a:ext cx="771670" cy="307777"/>
          </a:xfrm>
          <a:prstGeom prst="rect">
            <a:avLst/>
          </a:prstGeom>
          <a:noFill/>
        </p:spPr>
        <p:txBody>
          <a:bodyPr vert="horz" wrap="square" lIns="0" tIns="0" rIns="0" bIns="0" rtlCol="0">
            <a:spAutoFit/>
          </a:bodyPr>
          <a:lstStyle/>
          <a:p>
            <a:pPr algn="l">
              <a:spcBef>
                <a:spcPts val="600"/>
              </a:spcBef>
            </a:pPr>
            <a:r>
              <a:rPr lang="en-US" sz="2000" b="1" dirty="0">
                <a:solidFill>
                  <a:srgbClr val="002060"/>
                </a:solidFill>
              </a:rPr>
              <a:t>“one”</a:t>
            </a:r>
          </a:p>
        </p:txBody>
      </p:sp>
      <p:sp>
        <p:nvSpPr>
          <p:cNvPr id="55" name="Rectangle 54">
            <a:extLst>
              <a:ext uri="{FF2B5EF4-FFF2-40B4-BE49-F238E27FC236}">
                <a16:creationId xmlns:a16="http://schemas.microsoft.com/office/drawing/2014/main" id="{2BC66071-F134-0DF9-C8A6-72DAD359B53E}"/>
              </a:ext>
            </a:extLst>
          </p:cNvPr>
          <p:cNvSpPr/>
          <p:nvPr/>
        </p:nvSpPr>
        <p:spPr bwMode="gray">
          <a:xfrm>
            <a:off x="9791699" y="4621607"/>
            <a:ext cx="2152591" cy="1265304"/>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The above rule tests for this pattern.</a:t>
            </a:r>
            <a:endParaRPr lang="en-US" sz="2000" b="1" i="1" dirty="0">
              <a:solidFill>
                <a:schemeClr val="accent6"/>
              </a:solidFill>
              <a:latin typeface="+mj-lt"/>
              <a:ea typeface="Menlo" panose="020B0609030804020204" pitchFamily="49" charset="0"/>
              <a:cs typeface="Menlo" panose="020B0609030804020204" pitchFamily="49" charset="0"/>
            </a:endParaRPr>
          </a:p>
        </p:txBody>
      </p:sp>
      <p:sp>
        <p:nvSpPr>
          <p:cNvPr id="56" name="Right Bracket 55">
            <a:extLst>
              <a:ext uri="{FF2B5EF4-FFF2-40B4-BE49-F238E27FC236}">
                <a16:creationId xmlns:a16="http://schemas.microsoft.com/office/drawing/2014/main" id="{EC0E7CD4-04CB-54F2-6F99-1BE7A3765BDD}"/>
              </a:ext>
            </a:extLst>
          </p:cNvPr>
          <p:cNvSpPr/>
          <p:nvPr/>
        </p:nvSpPr>
        <p:spPr bwMode="gray">
          <a:xfrm>
            <a:off x="9072877" y="4246404"/>
            <a:ext cx="188063" cy="2412744"/>
          </a:xfrm>
          <a:prstGeom prst="rightBracket">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4B78B422-08C6-B8A1-FB8E-20D543898C9E}"/>
              </a:ext>
            </a:extLst>
          </p:cNvPr>
          <p:cNvCxnSpPr>
            <a:cxnSpLocks/>
            <a:stCxn id="55" idx="1"/>
            <a:endCxn id="56" idx="2"/>
          </p:cNvCxnSpPr>
          <p:nvPr/>
        </p:nvCxnSpPr>
        <p:spPr bwMode="gray">
          <a:xfrm flipH="1">
            <a:off x="9260940" y="5254259"/>
            <a:ext cx="530759" cy="198517"/>
          </a:xfrm>
          <a:prstGeom prst="line">
            <a:avLst/>
          </a:prstGeom>
          <a:ln w="3810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B47D7713-5F3F-7F92-7B91-EC280C7D58C2}"/>
              </a:ext>
            </a:extLst>
          </p:cNvPr>
          <p:cNvSpPr/>
          <p:nvPr/>
        </p:nvSpPr>
        <p:spPr bwMode="gray">
          <a:xfrm>
            <a:off x="5374145" y="5210698"/>
            <a:ext cx="758167" cy="374116"/>
          </a:xfrm>
          <a:prstGeom prst="ellipse">
            <a:avLst/>
          </a:prstGeom>
          <a:solidFill>
            <a:schemeClr val="bg2"/>
          </a:solidFill>
          <a:ln w="571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1" dirty="0">
                <a:solidFill>
                  <a:sysClr val="windowText" lastClr="000000"/>
                </a:solidFill>
              </a:rPr>
              <a:t>root</a:t>
            </a:r>
            <a:endParaRPr lang="en-US" sz="1400" b="1" i="0" u="none" baseline="0" dirty="0">
              <a:solidFill>
                <a:sysClr val="windowText" lastClr="000000"/>
              </a:solidFill>
            </a:endParaRPr>
          </a:p>
        </p:txBody>
      </p:sp>
      <p:sp>
        <p:nvSpPr>
          <p:cNvPr id="5" name="Rectangle 4">
            <a:extLst>
              <a:ext uri="{FF2B5EF4-FFF2-40B4-BE49-F238E27FC236}">
                <a16:creationId xmlns:a16="http://schemas.microsoft.com/office/drawing/2014/main" id="{892E7555-5B91-D1B9-6217-A1D15369D9DC}"/>
              </a:ext>
            </a:extLst>
          </p:cNvPr>
          <p:cNvSpPr/>
          <p:nvPr/>
        </p:nvSpPr>
        <p:spPr bwMode="gray">
          <a:xfrm>
            <a:off x="10309226" y="433260"/>
            <a:ext cx="1409697" cy="561975"/>
          </a:xfrm>
          <a:prstGeom prst="rect">
            <a:avLst/>
          </a:prstGeom>
          <a:solidFill>
            <a:schemeClr val="bg2"/>
          </a:solid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Consolas" panose="020B0609020204030204" pitchFamily="49" charset="0"/>
                <a:ea typeface="Menlo" panose="020B0609030804020204" pitchFamily="49" charset="0"/>
                <a:cs typeface="Menlo" panose="020B0609030804020204" pitchFamily="49" charset="0"/>
              </a:rPr>
              <a:t>value</a:t>
            </a:r>
            <a:endParaRPr lang="en-US" sz="2000" b="1" i="1" dirty="0">
              <a:solidFill>
                <a:schemeClr val="accent6"/>
              </a:solidFill>
              <a:latin typeface="Consolas" panose="020B0609020204030204" pitchFamily="49" charset="0"/>
              <a:ea typeface="Menlo" panose="020B0609030804020204" pitchFamily="49" charset="0"/>
              <a:cs typeface="Menlo" panose="020B0609030804020204" pitchFamily="49" charset="0"/>
            </a:endParaRPr>
          </a:p>
        </p:txBody>
      </p:sp>
      <p:cxnSp>
        <p:nvCxnSpPr>
          <p:cNvPr id="6" name="Straight Connector 5">
            <a:extLst>
              <a:ext uri="{FF2B5EF4-FFF2-40B4-BE49-F238E27FC236}">
                <a16:creationId xmlns:a16="http://schemas.microsoft.com/office/drawing/2014/main" id="{83594299-2FC3-D7B2-BB8C-988FAA500280}"/>
              </a:ext>
            </a:extLst>
          </p:cNvPr>
          <p:cNvCxnSpPr>
            <a:cxnSpLocks/>
            <a:stCxn id="5" idx="2"/>
          </p:cNvCxnSpPr>
          <p:nvPr/>
        </p:nvCxnSpPr>
        <p:spPr bwMode="gray">
          <a:xfrm flipH="1">
            <a:off x="10414001" y="995235"/>
            <a:ext cx="600074" cy="1157415"/>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87E6BD-FCD4-22C5-1446-94E528287214}"/>
              </a:ext>
            </a:extLst>
          </p:cNvPr>
          <p:cNvSpPr/>
          <p:nvPr/>
        </p:nvSpPr>
        <p:spPr bwMode="gray">
          <a:xfrm>
            <a:off x="8289928" y="433260"/>
            <a:ext cx="1657345" cy="561975"/>
          </a:xfrm>
          <a:prstGeom prst="rect">
            <a:avLst/>
          </a:prstGeom>
          <a:solidFill>
            <a:schemeClr val="bg2"/>
          </a:solid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Consolas" panose="020B0609020204030204" pitchFamily="49" charset="0"/>
                <a:ea typeface="Menlo" panose="020B0609030804020204" pitchFamily="49" charset="0"/>
                <a:cs typeface="Menlo" panose="020B0609030804020204" pitchFamily="49" charset="0"/>
              </a:rPr>
              <a:t>attribute</a:t>
            </a:r>
            <a:endParaRPr lang="en-US" sz="2000" b="1" i="1" dirty="0">
              <a:solidFill>
                <a:schemeClr val="accent6"/>
              </a:solidFill>
              <a:latin typeface="Consolas" panose="020B0609020204030204" pitchFamily="49" charset="0"/>
              <a:ea typeface="Menlo" panose="020B0609030804020204" pitchFamily="49" charset="0"/>
              <a:cs typeface="Menlo" panose="020B0609030804020204" pitchFamily="49" charset="0"/>
            </a:endParaRPr>
          </a:p>
        </p:txBody>
      </p:sp>
      <p:cxnSp>
        <p:nvCxnSpPr>
          <p:cNvPr id="10" name="Straight Connector 9">
            <a:extLst>
              <a:ext uri="{FF2B5EF4-FFF2-40B4-BE49-F238E27FC236}">
                <a16:creationId xmlns:a16="http://schemas.microsoft.com/office/drawing/2014/main" id="{41C6EC28-22C9-C6CB-CCDC-9A0FD732B41F}"/>
              </a:ext>
            </a:extLst>
          </p:cNvPr>
          <p:cNvCxnSpPr>
            <a:cxnSpLocks/>
            <a:stCxn id="7" idx="2"/>
          </p:cNvCxnSpPr>
          <p:nvPr/>
        </p:nvCxnSpPr>
        <p:spPr bwMode="gray">
          <a:xfrm flipH="1">
            <a:off x="9048750" y="995235"/>
            <a:ext cx="69851" cy="1157415"/>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0EBCA04-0C8F-43D0-B7E8-960007334039}"/>
              </a:ext>
            </a:extLst>
          </p:cNvPr>
          <p:cNvSpPr/>
          <p:nvPr/>
        </p:nvSpPr>
        <p:spPr bwMode="gray">
          <a:xfrm>
            <a:off x="6886587" y="433260"/>
            <a:ext cx="866763" cy="561975"/>
          </a:xfrm>
          <a:prstGeom prst="rect">
            <a:avLst/>
          </a:prstGeom>
          <a:solidFill>
            <a:schemeClr val="bg2"/>
          </a:solid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Consolas" panose="020B0609020204030204" pitchFamily="49" charset="0"/>
                <a:ea typeface="Menlo" panose="020B0609030804020204" pitchFamily="49" charset="0"/>
                <a:cs typeface="Menlo" panose="020B0609030804020204" pitchFamily="49" charset="0"/>
              </a:rPr>
              <a:t>ID</a:t>
            </a:r>
            <a:endParaRPr lang="en-US" sz="2000" b="1" i="1" dirty="0">
              <a:solidFill>
                <a:schemeClr val="accent6"/>
              </a:solidFill>
              <a:latin typeface="Consolas" panose="020B0609020204030204" pitchFamily="49" charset="0"/>
              <a:ea typeface="Menlo" panose="020B0609030804020204" pitchFamily="49" charset="0"/>
              <a:cs typeface="Menlo" panose="020B0609030804020204" pitchFamily="49" charset="0"/>
            </a:endParaRPr>
          </a:p>
        </p:txBody>
      </p:sp>
      <p:cxnSp>
        <p:nvCxnSpPr>
          <p:cNvPr id="16" name="Straight Connector 15">
            <a:extLst>
              <a:ext uri="{FF2B5EF4-FFF2-40B4-BE49-F238E27FC236}">
                <a16:creationId xmlns:a16="http://schemas.microsoft.com/office/drawing/2014/main" id="{EB051846-E544-18B1-0FF8-3AA718AA78C5}"/>
              </a:ext>
            </a:extLst>
          </p:cNvPr>
          <p:cNvCxnSpPr>
            <a:cxnSpLocks/>
            <a:stCxn id="11" idx="2"/>
          </p:cNvCxnSpPr>
          <p:nvPr/>
        </p:nvCxnSpPr>
        <p:spPr bwMode="gray">
          <a:xfrm>
            <a:off x="7319969" y="995235"/>
            <a:ext cx="189923" cy="1157415"/>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221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A5AEF5-FF09-00B1-CD7F-B2E150AF2231}"/>
              </a:ext>
            </a:extLst>
          </p:cNvPr>
          <p:cNvSpPr>
            <a:spLocks noGrp="1"/>
          </p:cNvSpPr>
          <p:nvPr>
            <p:ph type="title"/>
          </p:nvPr>
        </p:nvSpPr>
        <p:spPr/>
        <p:txBody>
          <a:bodyPr/>
          <a:lstStyle/>
          <a:p>
            <a:r>
              <a:rPr lang="en-US" dirty="0"/>
              <a:t>Rule Syntax: “state”</a:t>
            </a:r>
          </a:p>
        </p:txBody>
      </p:sp>
      <p:sp>
        <p:nvSpPr>
          <p:cNvPr id="2" name="Content Placeholder 1">
            <a:extLst>
              <a:ext uri="{FF2B5EF4-FFF2-40B4-BE49-F238E27FC236}">
                <a16:creationId xmlns:a16="http://schemas.microsoft.com/office/drawing/2014/main" id="{CAF899E5-3EDA-4ED1-B2F9-7AFDEF9ED157}"/>
              </a:ext>
            </a:extLst>
          </p:cNvPr>
          <p:cNvSpPr>
            <a:spLocks noGrp="1"/>
          </p:cNvSpPr>
          <p:nvPr>
            <p:ph idx="1"/>
          </p:nvPr>
        </p:nvSpPr>
        <p:spPr>
          <a:xfrm>
            <a:off x="457200" y="1557210"/>
            <a:ext cx="3800476" cy="3930085"/>
          </a:xfrm>
        </p:spPr>
        <p:txBody>
          <a:bodyPr>
            <a:normAutofit/>
          </a:bodyPr>
          <a:lstStyle/>
          <a:p>
            <a:r>
              <a:rPr lang="en-US" sz="2800" dirty="0"/>
              <a:t>The pattern must begin at a </a:t>
            </a:r>
            <a:r>
              <a:rPr lang="en-US" sz="2800" b="1" dirty="0"/>
              <a:t>state</a:t>
            </a:r>
            <a:r>
              <a:rPr lang="en-US" sz="2800" dirty="0"/>
              <a:t> node</a:t>
            </a:r>
          </a:p>
          <a:p>
            <a:pPr marL="285750" indent="-285750">
              <a:buFont typeface="Arial" panose="020B0604020202020204" pitchFamily="34" charset="0"/>
              <a:buChar char="•"/>
            </a:pPr>
            <a:r>
              <a:rPr lang="en-US" sz="2800" dirty="0"/>
              <a:t>Use “</a:t>
            </a:r>
            <a:r>
              <a:rPr lang="en-US" sz="2800" dirty="0">
                <a:latin typeface="Consolas" panose="020B0609020204030204" pitchFamily="49" charset="0"/>
                <a:ea typeface="Menlo" panose="020B0609030804020204" pitchFamily="49" charset="0"/>
                <a:cs typeface="Menlo" panose="020B0609030804020204" pitchFamily="49" charset="0"/>
              </a:rPr>
              <a:t>state</a:t>
            </a:r>
            <a:r>
              <a:rPr lang="en-US" sz="2800" dirty="0"/>
              <a:t>” in front of a WME ID to mark the ID as the start point</a:t>
            </a:r>
          </a:p>
          <a:p>
            <a:pPr marL="457200" indent="-457200">
              <a:buFont typeface="Arial" panose="020B0604020202020204" pitchFamily="34" charset="0"/>
              <a:buChar char="•"/>
            </a:pPr>
            <a:endParaRPr lang="en-US" sz="2800" dirty="0"/>
          </a:p>
          <a:p>
            <a:endParaRPr lang="en-US" sz="2800" dirty="0"/>
          </a:p>
        </p:txBody>
      </p:sp>
      <p:sp>
        <p:nvSpPr>
          <p:cNvPr id="4" name="Content Placeholder 5">
            <a:extLst>
              <a:ext uri="{FF2B5EF4-FFF2-40B4-BE49-F238E27FC236}">
                <a16:creationId xmlns:a16="http://schemas.microsoft.com/office/drawing/2014/main" id="{C0923EEC-1065-D01C-2F35-CD3DE7F9A16E}"/>
              </a:ext>
            </a:extLst>
          </p:cNvPr>
          <p:cNvSpPr txBox="1">
            <a:spLocks/>
          </p:cNvSpPr>
          <p:nvPr/>
        </p:nvSpPr>
        <p:spPr bwMode="gray">
          <a:xfrm>
            <a:off x="4257675" y="1557210"/>
            <a:ext cx="7372350" cy="2901839"/>
          </a:xfrm>
          <a:prstGeom prst="rect">
            <a:avLst/>
          </a:prstGeom>
        </p:spPr>
        <p:txBody>
          <a:bodyPr vert="horz" lIns="0" tIns="0" rIns="0" bIns="0" rtlCol="0">
            <a:normAutofit lnSpcReduction="1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3600" dirty="0" err="1">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sp</a:t>
            </a: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{example*rule </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a:t>
            </a:r>
            <a:r>
              <a:rPr lang="en-US" sz="3600" dirty="0">
                <a:solidFill>
                  <a:srgbClr val="FF0000"/>
                </a:solidFill>
                <a:latin typeface="Consolas" panose="020B0609020204030204" pitchFamily="49" charset="0"/>
                <a:ea typeface="Menlo" panose="020B0609030804020204" pitchFamily="49" charset="0"/>
                <a:cs typeface="Menlo" panose="020B0609030804020204" pitchFamily="49" charset="0"/>
              </a:rPr>
              <a:t>state </a:t>
            </a: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&lt;s&gt; ^foo &lt;n&gt;)</a:t>
            </a:r>
          </a:p>
          <a:p>
            <a:pPr>
              <a:buFontTx/>
              <a:buNone/>
              <a:defRPr/>
            </a:pP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(&lt;n&gt; ^bar |one|)</a:t>
            </a:r>
          </a:p>
          <a:p>
            <a:pPr>
              <a:buFontTx/>
              <a:buNone/>
              <a:defRPr/>
            </a:pP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--&gt;</a:t>
            </a:r>
          </a:p>
          <a:p>
            <a:pPr>
              <a:buFontTx/>
              <a:buNone/>
              <a:defRPr/>
            </a:pP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 }</a:t>
            </a:r>
            <a:endParaRPr lang="en-US" sz="28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endParaRPr>
          </a:p>
          <a:p>
            <a:endParaRPr lang="en-US" dirty="0">
              <a:latin typeface="Consolas" panose="020B0609020204030204" pitchFamily="49" charset="0"/>
            </a:endParaRPr>
          </a:p>
        </p:txBody>
      </p:sp>
      <p:sp>
        <p:nvSpPr>
          <p:cNvPr id="7" name="Oval 6">
            <a:extLst>
              <a:ext uri="{FF2B5EF4-FFF2-40B4-BE49-F238E27FC236}">
                <a16:creationId xmlns:a16="http://schemas.microsoft.com/office/drawing/2014/main" id="{6BAC86E7-6EFA-0F4B-A158-4DDAC1FB4CDF}"/>
              </a:ext>
            </a:extLst>
          </p:cNvPr>
          <p:cNvSpPr/>
          <p:nvPr/>
        </p:nvSpPr>
        <p:spPr bwMode="gray">
          <a:xfrm>
            <a:off x="5374145" y="5210698"/>
            <a:ext cx="758167" cy="374116"/>
          </a:xfrm>
          <a:prstGeom prst="ellipse">
            <a:avLst/>
          </a:prstGeom>
          <a:solidFill>
            <a:schemeClr val="bg2"/>
          </a:solidFill>
          <a:ln w="571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1" dirty="0">
                <a:solidFill>
                  <a:sysClr val="windowText" lastClr="000000"/>
                </a:solidFill>
              </a:rPr>
              <a:t>root</a:t>
            </a:r>
            <a:endParaRPr lang="en-US" sz="1400" b="1" i="0" u="none" baseline="0" dirty="0">
              <a:solidFill>
                <a:sysClr val="windowText" lastClr="000000"/>
              </a:solidFill>
            </a:endParaRPr>
          </a:p>
        </p:txBody>
      </p:sp>
      <p:cxnSp>
        <p:nvCxnSpPr>
          <p:cNvPr id="8" name="Straight Arrow Connector 7">
            <a:extLst>
              <a:ext uri="{FF2B5EF4-FFF2-40B4-BE49-F238E27FC236}">
                <a16:creationId xmlns:a16="http://schemas.microsoft.com/office/drawing/2014/main" id="{C3DF47EE-3FEA-3191-0D0C-05D56EF3FD8D}"/>
              </a:ext>
            </a:extLst>
          </p:cNvPr>
          <p:cNvCxnSpPr>
            <a:cxnSpLocks/>
            <a:stCxn id="7" idx="6"/>
            <a:endCxn id="9" idx="2"/>
          </p:cNvCxnSpPr>
          <p:nvPr/>
        </p:nvCxnSpPr>
        <p:spPr bwMode="gray">
          <a:xfrm flipV="1">
            <a:off x="6132312" y="4995722"/>
            <a:ext cx="1003464" cy="402034"/>
          </a:xfrm>
          <a:prstGeom prst="straightConnector1">
            <a:avLst/>
          </a:prstGeom>
          <a:ln w="28575"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A2F3CA9-AB41-E8E5-FF4C-EC5D8F6555DE}"/>
              </a:ext>
            </a:extLst>
          </p:cNvPr>
          <p:cNvSpPr/>
          <p:nvPr/>
        </p:nvSpPr>
        <p:spPr bwMode="gray">
          <a:xfrm>
            <a:off x="7135776" y="4808664"/>
            <a:ext cx="374116" cy="374116"/>
          </a:xfrm>
          <a:prstGeom prst="ellipse">
            <a:avLst/>
          </a:prstGeom>
          <a:solidFill>
            <a:schemeClr val="bg2"/>
          </a:solid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sp>
        <p:nvSpPr>
          <p:cNvPr id="12" name="Oval 11">
            <a:extLst>
              <a:ext uri="{FF2B5EF4-FFF2-40B4-BE49-F238E27FC236}">
                <a16:creationId xmlns:a16="http://schemas.microsoft.com/office/drawing/2014/main" id="{9100D689-2959-4DE3-1F71-004043929215}"/>
              </a:ext>
            </a:extLst>
          </p:cNvPr>
          <p:cNvSpPr/>
          <p:nvPr/>
        </p:nvSpPr>
        <p:spPr bwMode="gray">
          <a:xfrm>
            <a:off x="7123814" y="5864572"/>
            <a:ext cx="374116" cy="374116"/>
          </a:xfrm>
          <a:prstGeom prst="ellipse">
            <a:avLst/>
          </a:prstGeom>
          <a:solidFill>
            <a:schemeClr val="bg2"/>
          </a:solid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cxnSp>
        <p:nvCxnSpPr>
          <p:cNvPr id="13" name="Straight Arrow Connector 12">
            <a:extLst>
              <a:ext uri="{FF2B5EF4-FFF2-40B4-BE49-F238E27FC236}">
                <a16:creationId xmlns:a16="http://schemas.microsoft.com/office/drawing/2014/main" id="{8A2DC5D9-26EA-657E-88AF-D63BDECBFD9B}"/>
              </a:ext>
            </a:extLst>
          </p:cNvPr>
          <p:cNvCxnSpPr>
            <a:cxnSpLocks/>
            <a:stCxn id="7" idx="6"/>
            <a:endCxn id="12" idx="2"/>
          </p:cNvCxnSpPr>
          <p:nvPr/>
        </p:nvCxnSpPr>
        <p:spPr bwMode="gray">
          <a:xfrm>
            <a:off x="6132312" y="5397756"/>
            <a:ext cx="991502" cy="653874"/>
          </a:xfrm>
          <a:prstGeom prst="straightConnector1">
            <a:avLst/>
          </a:prstGeom>
          <a:ln w="28575"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02B0D812-E88E-12A5-E141-21C7FC5A2E95}"/>
              </a:ext>
            </a:extLst>
          </p:cNvPr>
          <p:cNvSpPr/>
          <p:nvPr/>
        </p:nvSpPr>
        <p:spPr bwMode="gray">
          <a:xfrm>
            <a:off x="8456540" y="6193412"/>
            <a:ext cx="374116" cy="374116"/>
          </a:xfrm>
          <a:prstGeom prst="ellipse">
            <a:avLst/>
          </a:prstGeom>
          <a:solidFill>
            <a:schemeClr val="bg2"/>
          </a:solid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sp>
        <p:nvSpPr>
          <p:cNvPr id="18" name="Oval 17">
            <a:extLst>
              <a:ext uri="{FF2B5EF4-FFF2-40B4-BE49-F238E27FC236}">
                <a16:creationId xmlns:a16="http://schemas.microsoft.com/office/drawing/2014/main" id="{E2DC79A8-549E-EBF2-D551-6079691A60ED}"/>
              </a:ext>
            </a:extLst>
          </p:cNvPr>
          <p:cNvSpPr/>
          <p:nvPr/>
        </p:nvSpPr>
        <p:spPr bwMode="gray">
          <a:xfrm>
            <a:off x="8456540" y="5572733"/>
            <a:ext cx="374116" cy="374116"/>
          </a:xfrm>
          <a:prstGeom prst="ellipse">
            <a:avLst/>
          </a:prstGeom>
          <a:solidFill>
            <a:schemeClr val="bg2"/>
          </a:solid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sp>
        <p:nvSpPr>
          <p:cNvPr id="20" name="Oval 19">
            <a:extLst>
              <a:ext uri="{FF2B5EF4-FFF2-40B4-BE49-F238E27FC236}">
                <a16:creationId xmlns:a16="http://schemas.microsoft.com/office/drawing/2014/main" id="{14951E34-B374-39B8-CB79-DB957AC659CA}"/>
              </a:ext>
            </a:extLst>
          </p:cNvPr>
          <p:cNvSpPr/>
          <p:nvPr/>
        </p:nvSpPr>
        <p:spPr bwMode="gray">
          <a:xfrm>
            <a:off x="8456540" y="4434548"/>
            <a:ext cx="374116" cy="374116"/>
          </a:xfrm>
          <a:prstGeom prst="ellipse">
            <a:avLst/>
          </a:prstGeom>
          <a:solidFill>
            <a:schemeClr val="bg2"/>
          </a:solid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cxnSp>
        <p:nvCxnSpPr>
          <p:cNvPr id="21" name="Straight Arrow Connector 20">
            <a:extLst>
              <a:ext uri="{FF2B5EF4-FFF2-40B4-BE49-F238E27FC236}">
                <a16:creationId xmlns:a16="http://schemas.microsoft.com/office/drawing/2014/main" id="{232DD7DD-319D-ED51-3C7F-E65E4C6AD731}"/>
              </a:ext>
            </a:extLst>
          </p:cNvPr>
          <p:cNvCxnSpPr>
            <a:cxnSpLocks/>
            <a:stCxn id="9" idx="6"/>
            <a:endCxn id="20" idx="2"/>
          </p:cNvCxnSpPr>
          <p:nvPr/>
        </p:nvCxnSpPr>
        <p:spPr bwMode="gray">
          <a:xfrm flipV="1">
            <a:off x="7509892" y="4621606"/>
            <a:ext cx="946648" cy="374116"/>
          </a:xfrm>
          <a:prstGeom prst="straightConnector1">
            <a:avLst/>
          </a:prstGeom>
          <a:ln w="28575"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92BECB6-21C3-E10E-57B5-EA2057E3050D}"/>
              </a:ext>
            </a:extLst>
          </p:cNvPr>
          <p:cNvCxnSpPr>
            <a:cxnSpLocks/>
            <a:stCxn id="9" idx="6"/>
            <a:endCxn id="49" idx="1"/>
          </p:cNvCxnSpPr>
          <p:nvPr/>
        </p:nvCxnSpPr>
        <p:spPr bwMode="gray">
          <a:xfrm>
            <a:off x="7509892" y="4995722"/>
            <a:ext cx="934929" cy="217241"/>
          </a:xfrm>
          <a:prstGeom prst="straightConnector1">
            <a:avLst/>
          </a:prstGeom>
          <a:ln w="28575"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4B3854F-ACCB-BF4E-D606-07CFD4562ED7}"/>
              </a:ext>
            </a:extLst>
          </p:cNvPr>
          <p:cNvCxnSpPr>
            <a:cxnSpLocks/>
            <a:stCxn id="12" idx="6"/>
            <a:endCxn id="18" idx="2"/>
          </p:cNvCxnSpPr>
          <p:nvPr/>
        </p:nvCxnSpPr>
        <p:spPr bwMode="gray">
          <a:xfrm flipV="1">
            <a:off x="7497930" y="5759791"/>
            <a:ext cx="958610" cy="291839"/>
          </a:xfrm>
          <a:prstGeom prst="straightConnector1">
            <a:avLst/>
          </a:prstGeom>
          <a:ln w="28575"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1F95FCE-F576-F8E3-67CC-78D6F162D086}"/>
              </a:ext>
            </a:extLst>
          </p:cNvPr>
          <p:cNvCxnSpPr>
            <a:cxnSpLocks/>
            <a:stCxn id="12" idx="6"/>
            <a:endCxn id="17" idx="2"/>
          </p:cNvCxnSpPr>
          <p:nvPr/>
        </p:nvCxnSpPr>
        <p:spPr bwMode="gray">
          <a:xfrm>
            <a:off x="7497930" y="6051630"/>
            <a:ext cx="958610" cy="328840"/>
          </a:xfrm>
          <a:prstGeom prst="straightConnector1">
            <a:avLst/>
          </a:prstGeom>
          <a:ln w="28575"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02C55CED-4930-C7E2-3DE8-34C6990B2067}"/>
              </a:ext>
            </a:extLst>
          </p:cNvPr>
          <p:cNvSpPr/>
          <p:nvPr/>
        </p:nvSpPr>
        <p:spPr bwMode="gray">
          <a:xfrm>
            <a:off x="1038655" y="5352944"/>
            <a:ext cx="3451432" cy="665513"/>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The root of the WM graph is a “state” node</a:t>
            </a:r>
            <a:endParaRPr lang="en-US" sz="2000" b="1" i="1" dirty="0">
              <a:solidFill>
                <a:schemeClr val="accent6"/>
              </a:solidFill>
              <a:latin typeface="+mj-lt"/>
              <a:ea typeface="Menlo" panose="020B0609030804020204" pitchFamily="49" charset="0"/>
              <a:cs typeface="Menlo" panose="020B0609030804020204" pitchFamily="49" charset="0"/>
            </a:endParaRPr>
          </a:p>
        </p:txBody>
      </p:sp>
      <p:cxnSp>
        <p:nvCxnSpPr>
          <p:cNvPr id="45" name="Straight Connector 44">
            <a:extLst>
              <a:ext uri="{FF2B5EF4-FFF2-40B4-BE49-F238E27FC236}">
                <a16:creationId xmlns:a16="http://schemas.microsoft.com/office/drawing/2014/main" id="{DEBEF43C-FEA1-5757-E356-A9C91E023355}"/>
              </a:ext>
            </a:extLst>
          </p:cNvPr>
          <p:cNvCxnSpPr>
            <a:cxnSpLocks/>
            <a:stCxn id="44" idx="3"/>
          </p:cNvCxnSpPr>
          <p:nvPr/>
        </p:nvCxnSpPr>
        <p:spPr bwMode="gray">
          <a:xfrm flipV="1">
            <a:off x="4490087" y="5452776"/>
            <a:ext cx="758167" cy="232925"/>
          </a:xfrm>
          <a:prstGeom prst="line">
            <a:avLst/>
          </a:prstGeom>
          <a:ln w="3810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18CA7BE-FDC5-529D-F250-5A9ED0520183}"/>
              </a:ext>
            </a:extLst>
          </p:cNvPr>
          <p:cNvSpPr txBox="1"/>
          <p:nvPr/>
        </p:nvSpPr>
        <p:spPr bwMode="gray">
          <a:xfrm rot="20402041">
            <a:off x="6510694" y="5213126"/>
            <a:ext cx="359073" cy="276999"/>
          </a:xfrm>
          <a:prstGeom prst="rect">
            <a:avLst/>
          </a:prstGeom>
          <a:noFill/>
        </p:spPr>
        <p:txBody>
          <a:bodyPr vert="horz" wrap="none" lIns="0" tIns="0" rIns="0" bIns="0" rtlCol="0">
            <a:spAutoFit/>
          </a:bodyPr>
          <a:lstStyle/>
          <a:p>
            <a:pPr algn="l">
              <a:spcBef>
                <a:spcPts val="600"/>
              </a:spcBef>
            </a:pPr>
            <a:r>
              <a:rPr lang="en-US" b="1" dirty="0">
                <a:solidFill>
                  <a:schemeClr val="bg1">
                    <a:lumMod val="75000"/>
                  </a:schemeClr>
                </a:solidFill>
              </a:rPr>
              <a:t>foo</a:t>
            </a:r>
          </a:p>
        </p:txBody>
      </p:sp>
      <p:sp>
        <p:nvSpPr>
          <p:cNvPr id="15" name="TextBox 14">
            <a:extLst>
              <a:ext uri="{FF2B5EF4-FFF2-40B4-BE49-F238E27FC236}">
                <a16:creationId xmlns:a16="http://schemas.microsoft.com/office/drawing/2014/main" id="{3C102EB2-336A-791C-7412-CBD0F88A6770}"/>
              </a:ext>
            </a:extLst>
          </p:cNvPr>
          <p:cNvSpPr txBox="1"/>
          <p:nvPr/>
        </p:nvSpPr>
        <p:spPr bwMode="gray">
          <a:xfrm rot="900923">
            <a:off x="7677534" y="5123796"/>
            <a:ext cx="359073" cy="276999"/>
          </a:xfrm>
          <a:prstGeom prst="rect">
            <a:avLst/>
          </a:prstGeom>
          <a:noFill/>
        </p:spPr>
        <p:txBody>
          <a:bodyPr vert="horz" wrap="none" lIns="0" tIns="0" rIns="0" bIns="0" rtlCol="0">
            <a:spAutoFit/>
          </a:bodyPr>
          <a:lstStyle/>
          <a:p>
            <a:pPr algn="l">
              <a:spcBef>
                <a:spcPts val="600"/>
              </a:spcBef>
            </a:pPr>
            <a:r>
              <a:rPr lang="en-US" b="1" dirty="0">
                <a:solidFill>
                  <a:schemeClr val="bg1">
                    <a:lumMod val="75000"/>
                  </a:schemeClr>
                </a:solidFill>
              </a:rPr>
              <a:t>bar</a:t>
            </a:r>
          </a:p>
        </p:txBody>
      </p:sp>
      <p:sp>
        <p:nvSpPr>
          <p:cNvPr id="49" name="TextBox 48">
            <a:extLst>
              <a:ext uri="{FF2B5EF4-FFF2-40B4-BE49-F238E27FC236}">
                <a16:creationId xmlns:a16="http://schemas.microsoft.com/office/drawing/2014/main" id="{F09A9E89-BAAE-8C7A-23D3-5FE391C59E43}"/>
              </a:ext>
            </a:extLst>
          </p:cNvPr>
          <p:cNvSpPr txBox="1"/>
          <p:nvPr/>
        </p:nvSpPr>
        <p:spPr bwMode="gray">
          <a:xfrm>
            <a:off x="8444821" y="5059074"/>
            <a:ext cx="771670" cy="307777"/>
          </a:xfrm>
          <a:prstGeom prst="rect">
            <a:avLst/>
          </a:prstGeom>
          <a:noFill/>
        </p:spPr>
        <p:txBody>
          <a:bodyPr vert="horz" wrap="square" lIns="0" tIns="0" rIns="0" bIns="0" rtlCol="0">
            <a:spAutoFit/>
          </a:bodyPr>
          <a:lstStyle/>
          <a:p>
            <a:pPr algn="l">
              <a:spcBef>
                <a:spcPts val="600"/>
              </a:spcBef>
            </a:pPr>
            <a:r>
              <a:rPr lang="en-US" sz="2000" b="1" dirty="0">
                <a:solidFill>
                  <a:schemeClr val="bg1">
                    <a:lumMod val="75000"/>
                  </a:schemeClr>
                </a:solidFill>
              </a:rPr>
              <a:t>“one”</a:t>
            </a:r>
          </a:p>
        </p:txBody>
      </p:sp>
      <p:sp>
        <p:nvSpPr>
          <p:cNvPr id="5" name="Rectangle 4">
            <a:extLst>
              <a:ext uri="{FF2B5EF4-FFF2-40B4-BE49-F238E27FC236}">
                <a16:creationId xmlns:a16="http://schemas.microsoft.com/office/drawing/2014/main" id="{484D62EB-B820-4318-A292-440362B61B51}"/>
              </a:ext>
            </a:extLst>
          </p:cNvPr>
          <p:cNvSpPr/>
          <p:nvPr/>
        </p:nvSpPr>
        <p:spPr bwMode="gray">
          <a:xfrm>
            <a:off x="5733710" y="522301"/>
            <a:ext cx="5819775" cy="777699"/>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i="1" dirty="0">
                <a:solidFill>
                  <a:schemeClr val="accent6"/>
                </a:solidFill>
                <a:latin typeface="+mj-lt"/>
                <a:ea typeface="Menlo" panose="020B0609030804020204" pitchFamily="49" charset="0"/>
                <a:cs typeface="Menlo" panose="020B0609030804020204" pitchFamily="49" charset="0"/>
              </a:rPr>
              <a:t>(There can be more than one “state” node in WM, but for now, assume it is the root.)</a:t>
            </a:r>
          </a:p>
        </p:txBody>
      </p:sp>
    </p:spTree>
    <p:extLst>
      <p:ext uri="{BB962C8B-B14F-4D97-AF65-F5344CB8AC3E}">
        <p14:creationId xmlns:p14="http://schemas.microsoft.com/office/powerpoint/2010/main" val="1877418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384271-B0C2-1C3D-3D4F-C848220E1290}"/>
              </a:ext>
            </a:extLst>
          </p:cNvPr>
          <p:cNvSpPr>
            <a:spLocks noGrp="1"/>
          </p:cNvSpPr>
          <p:nvPr>
            <p:ph type="title"/>
          </p:nvPr>
        </p:nvSpPr>
        <p:spPr/>
        <p:txBody>
          <a:bodyPr/>
          <a:lstStyle/>
          <a:p>
            <a:r>
              <a:rPr lang="en-US" dirty="0"/>
              <a:t>Lesson 01 – Outline</a:t>
            </a:r>
          </a:p>
        </p:txBody>
      </p:sp>
      <p:sp>
        <p:nvSpPr>
          <p:cNvPr id="2" name="Content Placeholder 1">
            <a:extLst>
              <a:ext uri="{FF2B5EF4-FFF2-40B4-BE49-F238E27FC236}">
                <a16:creationId xmlns:a16="http://schemas.microsoft.com/office/drawing/2014/main" id="{D734BCC4-E493-59A9-B0A9-25965A41EBD0}"/>
              </a:ext>
            </a:extLst>
          </p:cNvPr>
          <p:cNvSpPr>
            <a:spLocks noGrp="1"/>
          </p:cNvSpPr>
          <p:nvPr>
            <p:ph idx="1"/>
          </p:nvPr>
        </p:nvSpPr>
        <p:spPr>
          <a:xfrm>
            <a:off x="1524000" y="1557210"/>
            <a:ext cx="9144000" cy="4033965"/>
          </a:xfrm>
        </p:spPr>
        <p:txBody>
          <a:bodyPr>
            <a:normAutofit fontScale="85000" lnSpcReduction="20000"/>
          </a:bodyPr>
          <a:lstStyle/>
          <a:p>
            <a:r>
              <a:rPr lang="en-US" sz="2800" dirty="0"/>
              <a:t>This lesson explains the following new concepts:</a:t>
            </a:r>
          </a:p>
          <a:p>
            <a:endParaRPr lang="en-US" sz="2800" dirty="0"/>
          </a:p>
          <a:p>
            <a:pPr marL="342900" indent="-342900">
              <a:buFont typeface="+mj-lt"/>
              <a:buAutoNum type="arabicPeriod"/>
            </a:pPr>
            <a:r>
              <a:rPr lang="en-US" sz="2800" dirty="0"/>
              <a:t>Basic Soar Computation</a:t>
            </a:r>
          </a:p>
          <a:p>
            <a:pPr marL="685800" lvl="1" indent="-457200"/>
            <a:r>
              <a:rPr lang="en-US" sz="2800" dirty="0"/>
              <a:t>Soar Productions/Rules</a:t>
            </a:r>
          </a:p>
          <a:p>
            <a:pPr marL="685800" lvl="1" indent="-457200"/>
            <a:r>
              <a:rPr lang="en-US" sz="2800" dirty="0"/>
              <a:t>Soar Working Memory (WM)</a:t>
            </a:r>
          </a:p>
          <a:p>
            <a:pPr marL="342900" indent="-342900">
              <a:buFont typeface="+mj-lt"/>
              <a:buAutoNum type="arabicPeriod"/>
            </a:pPr>
            <a:r>
              <a:rPr lang="en-US" sz="2800" dirty="0"/>
              <a:t>Writing Soar Rules</a:t>
            </a:r>
          </a:p>
          <a:p>
            <a:pPr marL="685800" lvl="1" indent="-457200"/>
            <a:r>
              <a:rPr lang="en-US" sz="2800" dirty="0"/>
              <a:t>The Soar CLI</a:t>
            </a:r>
          </a:p>
          <a:p>
            <a:pPr marL="685800" lvl="1" indent="-457200"/>
            <a:r>
              <a:rPr lang="en-US" sz="2800" dirty="0"/>
              <a:t>Conditions</a:t>
            </a:r>
          </a:p>
          <a:p>
            <a:pPr marL="914400" lvl="3" indent="-457200"/>
            <a:r>
              <a:rPr lang="en-US" sz="2600" dirty="0"/>
              <a:t>The default "</a:t>
            </a:r>
            <a:r>
              <a:rPr lang="en-US" sz="2600" dirty="0">
                <a:latin typeface="Consolas" panose="020B0609020204030204" pitchFamily="49" charset="0"/>
                <a:ea typeface="Menlo" panose="020B0609030804020204" pitchFamily="49" charset="0"/>
                <a:cs typeface="Menlo" panose="020B0609030804020204" pitchFamily="49" charset="0"/>
              </a:rPr>
              <a:t>^type</a:t>
            </a:r>
            <a:r>
              <a:rPr lang="en-US" sz="2600" dirty="0"/>
              <a:t>" Working Memory Element (WME)</a:t>
            </a:r>
          </a:p>
          <a:p>
            <a:pPr marL="685800" lvl="1" indent="-457200"/>
            <a:r>
              <a:rPr lang="en-US" sz="2800" dirty="0"/>
              <a:t>Actions</a:t>
            </a:r>
          </a:p>
          <a:p>
            <a:pPr marL="914400" lvl="3" indent="-457200"/>
            <a:r>
              <a:rPr lang="en-US" sz="2600" dirty="0"/>
              <a:t>The </a:t>
            </a:r>
            <a:r>
              <a:rPr lang="en-US" sz="2600" dirty="0">
                <a:latin typeface="Consolas" panose="020B0609020204030204" pitchFamily="49" charset="0"/>
                <a:ea typeface="Menlo" panose="020B0609030804020204" pitchFamily="49" charset="0"/>
                <a:cs typeface="Menlo" panose="020B0609030804020204" pitchFamily="49" charset="0"/>
              </a:rPr>
              <a:t>(write)</a:t>
            </a:r>
            <a:r>
              <a:rPr lang="en-US" sz="2600" dirty="0"/>
              <a:t> and </a:t>
            </a:r>
            <a:r>
              <a:rPr lang="en-US" sz="2600" dirty="0">
                <a:latin typeface="Consolas" panose="020B0609020204030204" pitchFamily="49" charset="0"/>
                <a:ea typeface="Menlo" panose="020B0609030804020204" pitchFamily="49" charset="0"/>
                <a:cs typeface="Menlo" panose="020B0609030804020204" pitchFamily="49" charset="0"/>
              </a:rPr>
              <a:t>(</a:t>
            </a:r>
            <a:r>
              <a:rPr lang="en-US" sz="2600" dirty="0" err="1">
                <a:latin typeface="Consolas" panose="020B0609020204030204" pitchFamily="49" charset="0"/>
                <a:ea typeface="Menlo" panose="020B0609030804020204" pitchFamily="49" charset="0"/>
                <a:cs typeface="Menlo" panose="020B0609030804020204" pitchFamily="49" charset="0"/>
              </a:rPr>
              <a:t>crlf</a:t>
            </a:r>
            <a:r>
              <a:rPr lang="en-US" sz="2600" dirty="0">
                <a:latin typeface="Consolas" panose="020B0609020204030204" pitchFamily="49" charset="0"/>
                <a:ea typeface="Menlo" panose="020B0609030804020204" pitchFamily="49" charset="0"/>
                <a:cs typeface="Menlo" panose="020B0609030804020204" pitchFamily="49" charset="0"/>
              </a:rPr>
              <a:t>)</a:t>
            </a:r>
            <a:r>
              <a:rPr lang="en-US" sz="2600" dirty="0"/>
              <a:t> RHS functions</a:t>
            </a:r>
          </a:p>
          <a:p>
            <a:endParaRPr lang="en-US" sz="2800" dirty="0"/>
          </a:p>
        </p:txBody>
      </p:sp>
    </p:spTree>
    <p:extLst>
      <p:ext uri="{BB962C8B-B14F-4D97-AF65-F5344CB8AC3E}">
        <p14:creationId xmlns:p14="http://schemas.microsoft.com/office/powerpoint/2010/main" val="811936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A5AEF5-FF09-00B1-CD7F-B2E150AF2231}"/>
              </a:ext>
            </a:extLst>
          </p:cNvPr>
          <p:cNvSpPr>
            <a:spLocks noGrp="1"/>
          </p:cNvSpPr>
          <p:nvPr>
            <p:ph type="title"/>
          </p:nvPr>
        </p:nvSpPr>
        <p:spPr/>
        <p:txBody>
          <a:bodyPr/>
          <a:lstStyle/>
          <a:p>
            <a:r>
              <a:rPr lang="en-US" dirty="0"/>
              <a:t>Rule Syntax: Variables</a:t>
            </a:r>
          </a:p>
        </p:txBody>
      </p:sp>
      <p:sp>
        <p:nvSpPr>
          <p:cNvPr id="2" name="Content Placeholder 1">
            <a:extLst>
              <a:ext uri="{FF2B5EF4-FFF2-40B4-BE49-F238E27FC236}">
                <a16:creationId xmlns:a16="http://schemas.microsoft.com/office/drawing/2014/main" id="{CAF899E5-3EDA-4ED1-B2F9-7AFDEF9ED157}"/>
              </a:ext>
            </a:extLst>
          </p:cNvPr>
          <p:cNvSpPr>
            <a:spLocks noGrp="1"/>
          </p:cNvSpPr>
          <p:nvPr>
            <p:ph idx="1"/>
          </p:nvPr>
        </p:nvSpPr>
        <p:spPr>
          <a:xfrm>
            <a:off x="457199" y="1333500"/>
            <a:ext cx="4442668" cy="4629150"/>
          </a:xfrm>
        </p:spPr>
        <p:txBody>
          <a:bodyPr>
            <a:normAutofit lnSpcReduction="10000"/>
          </a:bodyPr>
          <a:lstStyle/>
          <a:p>
            <a:r>
              <a:rPr lang="en-US" sz="2400" dirty="0"/>
              <a:t>Variables:</a:t>
            </a:r>
          </a:p>
          <a:p>
            <a:pPr marL="342900" indent="-342900">
              <a:buFont typeface="Arial" panose="020B0604020202020204" pitchFamily="34" charset="0"/>
              <a:buChar char="•"/>
            </a:pPr>
            <a:r>
              <a:rPr lang="en-US" sz="2400" dirty="0"/>
              <a:t>Can be used for </a:t>
            </a:r>
            <a:r>
              <a:rPr lang="en-US" sz="2400" b="1" dirty="0">
                <a:solidFill>
                  <a:srgbClr val="FF0000"/>
                </a:solidFill>
              </a:rPr>
              <a:t>ID</a:t>
            </a:r>
            <a:r>
              <a:rPr lang="en-US" sz="2400" dirty="0"/>
              <a:t>, </a:t>
            </a:r>
            <a:br>
              <a:rPr lang="en-US" sz="2400" dirty="0"/>
            </a:br>
            <a:r>
              <a:rPr lang="en-US" sz="2400" b="1" dirty="0">
                <a:solidFill>
                  <a:srgbClr val="00B050"/>
                </a:solidFill>
              </a:rPr>
              <a:t>Attribute</a:t>
            </a:r>
            <a:r>
              <a:rPr lang="en-US" sz="2400" dirty="0"/>
              <a:t>, and/or </a:t>
            </a:r>
            <a:r>
              <a:rPr lang="en-US" sz="2400" b="1" dirty="0">
                <a:solidFill>
                  <a:srgbClr val="002060"/>
                </a:solidFill>
              </a:rPr>
              <a:t>Value</a:t>
            </a:r>
          </a:p>
          <a:p>
            <a:pPr marL="342900" indent="-342900">
              <a:buFont typeface="Arial" panose="020B0604020202020204" pitchFamily="34" charset="0"/>
              <a:buChar char="•"/>
            </a:pPr>
            <a:r>
              <a:rPr lang="en-US" sz="2400" dirty="0"/>
              <a:t>Are any tokens inside</a:t>
            </a:r>
            <a:br>
              <a:rPr lang="en-US" sz="2400" dirty="0"/>
            </a:br>
            <a:r>
              <a:rPr lang="en-US" sz="2400" dirty="0">
                <a:latin typeface="Consolas" panose="020B0609020204030204" pitchFamily="49" charset="0"/>
                <a:ea typeface="Menlo" panose="020B0609030804020204" pitchFamily="49" charset="0"/>
                <a:cs typeface="Menlo" panose="020B0609030804020204" pitchFamily="49" charset="0"/>
              </a:rPr>
              <a:t>&lt;angle-brackets&gt;</a:t>
            </a:r>
          </a:p>
          <a:p>
            <a:pPr marL="571500" lvl="1" indent="-342900"/>
            <a:r>
              <a:rPr lang="en-US" sz="2400" dirty="0">
                <a:ea typeface="Menlo" panose="020B0609030804020204" pitchFamily="49" charset="0"/>
                <a:cs typeface="Menlo" panose="020B0609030804020204" pitchFamily="49" charset="0"/>
              </a:rPr>
              <a:t>(No spaces in the name)</a:t>
            </a:r>
          </a:p>
          <a:p>
            <a:pPr marL="342900" indent="-342900">
              <a:buFont typeface="Arial" panose="020B0604020202020204" pitchFamily="34" charset="0"/>
              <a:buChar char="•"/>
            </a:pPr>
            <a:r>
              <a:rPr lang="en-US" sz="2400" dirty="0">
                <a:ea typeface="Menlo" panose="020B0609030804020204" pitchFamily="49" charset="0"/>
                <a:cs typeface="Menlo" panose="020B0609030804020204" pitchFamily="49" charset="0"/>
              </a:rPr>
              <a:t>B</a:t>
            </a:r>
            <a:r>
              <a:rPr lang="en-US" sz="2400" dirty="0"/>
              <a:t>ind to whatever value in the graph matches the pattern</a:t>
            </a:r>
          </a:p>
          <a:p>
            <a:pPr marL="571500" lvl="1" indent="-342900"/>
            <a:r>
              <a:rPr lang="en-US" sz="2400" dirty="0"/>
              <a:t>Similar to variables in a query language</a:t>
            </a:r>
          </a:p>
          <a:p>
            <a:pPr marL="342900" indent="-342900">
              <a:buFont typeface="Arial" panose="020B0604020202020204" pitchFamily="34" charset="0"/>
              <a:buChar char="•"/>
            </a:pPr>
            <a:r>
              <a:rPr lang="en-US" sz="2400" dirty="0"/>
              <a:t>Are only in scope within the containing rule</a:t>
            </a:r>
          </a:p>
          <a:p>
            <a:pPr marL="285750" indent="-285750">
              <a:buFont typeface="Arial" panose="020B0604020202020204" pitchFamily="34" charset="0"/>
              <a:buChar char="•"/>
            </a:pPr>
            <a:endParaRPr lang="en-US" sz="2400" dirty="0"/>
          </a:p>
        </p:txBody>
      </p:sp>
      <p:sp>
        <p:nvSpPr>
          <p:cNvPr id="4" name="Content Placeholder 5">
            <a:extLst>
              <a:ext uri="{FF2B5EF4-FFF2-40B4-BE49-F238E27FC236}">
                <a16:creationId xmlns:a16="http://schemas.microsoft.com/office/drawing/2014/main" id="{C0923EEC-1065-D01C-2F35-CD3DE7F9A16E}"/>
              </a:ext>
            </a:extLst>
          </p:cNvPr>
          <p:cNvSpPr txBox="1">
            <a:spLocks/>
          </p:cNvSpPr>
          <p:nvPr/>
        </p:nvSpPr>
        <p:spPr bwMode="gray">
          <a:xfrm>
            <a:off x="4257675" y="1557210"/>
            <a:ext cx="7372350" cy="2902691"/>
          </a:xfrm>
          <a:prstGeom prst="rect">
            <a:avLst/>
          </a:prstGeom>
        </p:spPr>
        <p:txBody>
          <a:bodyPr vert="horz" lIns="0" tIns="0" rIns="0" bIns="0" rtlCol="0">
            <a:normAutofit lnSpcReduction="1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3600" dirty="0" err="1">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sp</a:t>
            </a: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{example*rule </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(state </a:t>
            </a:r>
            <a:r>
              <a:rPr lang="en-US" sz="3600" dirty="0">
                <a:solidFill>
                  <a:srgbClr val="FF0000"/>
                </a:solidFill>
                <a:latin typeface="Consolas" panose="020B0609020204030204" pitchFamily="49" charset="0"/>
                <a:ea typeface="Menlo" panose="020B0609030804020204" pitchFamily="49" charset="0"/>
                <a:cs typeface="Menlo" panose="020B0609030804020204" pitchFamily="49" charset="0"/>
              </a:rPr>
              <a:t>&lt;s&gt;</a:t>
            </a:r>
            <a:r>
              <a:rPr lang="en-US" sz="3600" dirty="0">
                <a:latin typeface="Consolas" panose="020B0609020204030204" pitchFamily="49" charset="0"/>
                <a:ea typeface="Menlo" panose="020B0609030804020204" pitchFamily="49" charset="0"/>
                <a:cs typeface="Menlo" panose="020B0609030804020204" pitchFamily="49" charset="0"/>
              </a:rPr>
              <a:t> </a:t>
            </a: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^foo </a:t>
            </a:r>
            <a:r>
              <a:rPr lang="en-US" sz="3600" dirty="0">
                <a:solidFill>
                  <a:srgbClr val="002060"/>
                </a:solidFill>
                <a:latin typeface="Consolas" panose="020B0609020204030204" pitchFamily="49" charset="0"/>
                <a:ea typeface="Menlo" panose="020B0609030804020204" pitchFamily="49" charset="0"/>
                <a:cs typeface="Menlo" panose="020B0609030804020204" pitchFamily="49" charset="0"/>
              </a:rPr>
              <a:t>&lt;n&gt;</a:t>
            </a: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a:t>
            </a:r>
          </a:p>
          <a:p>
            <a:pPr>
              <a:buFontTx/>
              <a:buNone/>
              <a:defRPr/>
            </a:pPr>
            <a:r>
              <a:rPr lang="en-US" sz="3600" dirty="0">
                <a:latin typeface="Consolas" panose="020B0609020204030204" pitchFamily="49" charset="0"/>
                <a:ea typeface="Menlo" panose="020B0609030804020204" pitchFamily="49" charset="0"/>
                <a:cs typeface="Menlo" panose="020B0609030804020204" pitchFamily="49" charset="0"/>
              </a:rPr>
              <a:t>    </a:t>
            </a: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a:t>
            </a:r>
            <a:r>
              <a:rPr lang="en-US" sz="3600" dirty="0">
                <a:solidFill>
                  <a:srgbClr val="FF0000"/>
                </a:solidFill>
                <a:latin typeface="Consolas" panose="020B0609020204030204" pitchFamily="49" charset="0"/>
                <a:ea typeface="Menlo" panose="020B0609030804020204" pitchFamily="49" charset="0"/>
                <a:cs typeface="Menlo" panose="020B0609030804020204" pitchFamily="49" charset="0"/>
              </a:rPr>
              <a:t>&lt;n&gt;</a:t>
            </a:r>
            <a:r>
              <a:rPr lang="en-US" sz="3600" dirty="0">
                <a:latin typeface="Consolas" panose="020B0609020204030204" pitchFamily="49" charset="0"/>
                <a:ea typeface="Menlo" panose="020B0609030804020204" pitchFamily="49" charset="0"/>
                <a:cs typeface="Menlo" panose="020B0609030804020204" pitchFamily="49" charset="0"/>
              </a:rPr>
              <a:t> </a:t>
            </a: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^bar |one|)</a:t>
            </a:r>
          </a:p>
          <a:p>
            <a:pPr>
              <a:buFontTx/>
              <a:buNone/>
              <a:defRPr/>
            </a:pP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--&gt;</a:t>
            </a:r>
          </a:p>
          <a:p>
            <a:pPr>
              <a:buFontTx/>
              <a:buNone/>
              <a:defRPr/>
            </a:pP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 }</a:t>
            </a:r>
            <a:endParaRPr lang="en-US" sz="28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endParaRPr>
          </a:p>
          <a:p>
            <a:endParaRPr lang="en-US" dirty="0">
              <a:latin typeface="Consolas" panose="020B0609020204030204" pitchFamily="49" charset="0"/>
            </a:endParaRPr>
          </a:p>
        </p:txBody>
      </p:sp>
      <p:sp>
        <p:nvSpPr>
          <p:cNvPr id="7" name="Rectangle 6">
            <a:extLst>
              <a:ext uri="{FF2B5EF4-FFF2-40B4-BE49-F238E27FC236}">
                <a16:creationId xmlns:a16="http://schemas.microsoft.com/office/drawing/2014/main" id="{2CE58F6B-A6B2-9D72-A857-ADD17A9BA160}"/>
              </a:ext>
            </a:extLst>
          </p:cNvPr>
          <p:cNvSpPr/>
          <p:nvPr/>
        </p:nvSpPr>
        <p:spPr bwMode="gray">
          <a:xfrm>
            <a:off x="8286750" y="555638"/>
            <a:ext cx="3432173" cy="885897"/>
          </a:xfrm>
          <a:prstGeom prst="rect">
            <a:avLst/>
          </a:prstGeom>
          <a:solidFill>
            <a:schemeClr val="bg2"/>
          </a:solid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ea typeface="Menlo" panose="020B0609030804020204" pitchFamily="49" charset="0"/>
                <a:cs typeface="Menlo" panose="020B0609030804020204" pitchFamily="49" charset="0"/>
              </a:rPr>
              <a:t>Binds to any node that matches </a:t>
            </a:r>
            <a:r>
              <a:rPr lang="en-US" sz="2000" b="1" dirty="0">
                <a:solidFill>
                  <a:schemeClr val="accent6"/>
                </a:solidFill>
                <a:latin typeface="Consolas" panose="020B0609020204030204" pitchFamily="49" charset="0"/>
                <a:ea typeface="Menlo" panose="020B0609030804020204" pitchFamily="49" charset="0"/>
                <a:cs typeface="Menlo" panose="020B0609030804020204" pitchFamily="49" charset="0"/>
              </a:rPr>
              <a:t>(root ^foo …)</a:t>
            </a:r>
            <a:endParaRPr lang="en-US" sz="2000" b="1" i="1" dirty="0">
              <a:solidFill>
                <a:schemeClr val="accent6"/>
              </a:solidFill>
              <a:latin typeface="Consolas" panose="020B0609020204030204" pitchFamily="49" charset="0"/>
              <a:ea typeface="Menlo" panose="020B0609030804020204" pitchFamily="49" charset="0"/>
              <a:cs typeface="Menlo" panose="020B0609030804020204" pitchFamily="49" charset="0"/>
            </a:endParaRPr>
          </a:p>
        </p:txBody>
      </p:sp>
      <p:cxnSp>
        <p:nvCxnSpPr>
          <p:cNvPr id="8" name="Straight Connector 7">
            <a:extLst>
              <a:ext uri="{FF2B5EF4-FFF2-40B4-BE49-F238E27FC236}">
                <a16:creationId xmlns:a16="http://schemas.microsoft.com/office/drawing/2014/main" id="{FF0FE753-2B44-E2CD-FD9B-9BAA9B16BCFC}"/>
              </a:ext>
            </a:extLst>
          </p:cNvPr>
          <p:cNvCxnSpPr>
            <a:cxnSpLocks/>
            <a:stCxn id="7" idx="2"/>
          </p:cNvCxnSpPr>
          <p:nvPr/>
        </p:nvCxnSpPr>
        <p:spPr bwMode="gray">
          <a:xfrm>
            <a:off x="10002837" y="1441535"/>
            <a:ext cx="131763" cy="711115"/>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F3FF327-A350-25B1-8811-0E2BCF4200C8}"/>
              </a:ext>
            </a:extLst>
          </p:cNvPr>
          <p:cNvSpPr/>
          <p:nvPr/>
        </p:nvSpPr>
        <p:spPr bwMode="gray">
          <a:xfrm>
            <a:off x="4476750" y="596815"/>
            <a:ext cx="2636958" cy="561975"/>
          </a:xfrm>
          <a:prstGeom prst="rect">
            <a:avLst/>
          </a:prstGeom>
          <a:solidFill>
            <a:schemeClr val="bg2"/>
          </a:solid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ea typeface="Menlo" panose="020B0609030804020204" pitchFamily="49" charset="0"/>
                <a:cs typeface="Menlo" panose="020B0609030804020204" pitchFamily="49" charset="0"/>
              </a:rPr>
              <a:t>Binds to the </a:t>
            </a:r>
            <a:r>
              <a:rPr lang="en-US" sz="2000" b="1" dirty="0">
                <a:solidFill>
                  <a:schemeClr val="accent6"/>
                </a:solidFill>
                <a:latin typeface="Consolas" panose="020B0609020204030204" pitchFamily="49" charset="0"/>
                <a:ea typeface="Menlo" panose="020B0609030804020204" pitchFamily="49" charset="0"/>
                <a:cs typeface="Menlo" panose="020B0609030804020204" pitchFamily="49" charset="0"/>
              </a:rPr>
              <a:t>root</a:t>
            </a:r>
          </a:p>
        </p:txBody>
      </p:sp>
      <p:cxnSp>
        <p:nvCxnSpPr>
          <p:cNvPr id="12" name="Straight Connector 11">
            <a:extLst>
              <a:ext uri="{FF2B5EF4-FFF2-40B4-BE49-F238E27FC236}">
                <a16:creationId xmlns:a16="http://schemas.microsoft.com/office/drawing/2014/main" id="{AF0401DD-8813-39BD-58B4-3AF24B3F6723}"/>
              </a:ext>
            </a:extLst>
          </p:cNvPr>
          <p:cNvCxnSpPr>
            <a:cxnSpLocks/>
            <a:stCxn id="11" idx="2"/>
          </p:cNvCxnSpPr>
          <p:nvPr/>
        </p:nvCxnSpPr>
        <p:spPr bwMode="gray">
          <a:xfrm>
            <a:off x="5795229" y="1158790"/>
            <a:ext cx="1496906" cy="1060535"/>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4202A5A-25D9-F087-0E4E-D4DA116E8783}"/>
              </a:ext>
            </a:extLst>
          </p:cNvPr>
          <p:cNvSpPr/>
          <p:nvPr/>
        </p:nvSpPr>
        <p:spPr bwMode="gray">
          <a:xfrm>
            <a:off x="6554914" y="4303677"/>
            <a:ext cx="4759073" cy="1112234"/>
          </a:xfrm>
          <a:prstGeom prst="rect">
            <a:avLst/>
          </a:prstGeom>
          <a:solidFill>
            <a:schemeClr val="bg2"/>
          </a:solid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ea typeface="Menlo" panose="020B0609030804020204" pitchFamily="49" charset="0"/>
                <a:cs typeface="Menlo" panose="020B0609030804020204" pitchFamily="49" charset="0"/>
              </a:rPr>
              <a:t>References the same node bound on the first line because it references the same variable name.</a:t>
            </a:r>
            <a:endParaRPr lang="en-US" sz="2000" b="1" i="1" dirty="0">
              <a:solidFill>
                <a:schemeClr val="accent6"/>
              </a:solidFill>
              <a:latin typeface="+mj-lt"/>
              <a:ea typeface="Menlo" panose="020B0609030804020204" pitchFamily="49" charset="0"/>
              <a:cs typeface="Menlo" panose="020B0609030804020204" pitchFamily="49" charset="0"/>
            </a:endParaRPr>
          </a:p>
        </p:txBody>
      </p:sp>
      <p:cxnSp>
        <p:nvCxnSpPr>
          <p:cNvPr id="29" name="Straight Connector 28">
            <a:extLst>
              <a:ext uri="{FF2B5EF4-FFF2-40B4-BE49-F238E27FC236}">
                <a16:creationId xmlns:a16="http://schemas.microsoft.com/office/drawing/2014/main" id="{7A0A3C66-7801-1608-47FF-B15D37FE48B4}"/>
              </a:ext>
            </a:extLst>
          </p:cNvPr>
          <p:cNvCxnSpPr>
            <a:cxnSpLocks/>
            <a:stCxn id="28" idx="0"/>
          </p:cNvCxnSpPr>
          <p:nvPr/>
        </p:nvCxnSpPr>
        <p:spPr bwMode="gray">
          <a:xfrm flipH="1" flipV="1">
            <a:off x="6426249" y="3343275"/>
            <a:ext cx="2508202" cy="960402"/>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D82AA48-BA1D-EB73-2F50-CFBDB854578E}"/>
              </a:ext>
            </a:extLst>
          </p:cNvPr>
          <p:cNvCxnSpPr>
            <a:cxnSpLocks/>
          </p:cNvCxnSpPr>
          <p:nvPr/>
        </p:nvCxnSpPr>
        <p:spPr bwMode="gray">
          <a:xfrm flipH="1">
            <a:off x="9095639" y="2872606"/>
            <a:ext cx="1008004" cy="1431071"/>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91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A5AEF5-FF09-00B1-CD7F-B2E150AF2231}"/>
              </a:ext>
            </a:extLst>
          </p:cNvPr>
          <p:cNvSpPr>
            <a:spLocks noGrp="1"/>
          </p:cNvSpPr>
          <p:nvPr>
            <p:ph type="title"/>
          </p:nvPr>
        </p:nvSpPr>
        <p:spPr>
          <a:xfrm>
            <a:off x="457199" y="555639"/>
            <a:ext cx="4191001" cy="304699"/>
          </a:xfrm>
        </p:spPr>
        <p:txBody>
          <a:bodyPr/>
          <a:lstStyle/>
          <a:p>
            <a:r>
              <a:rPr lang="en-US" dirty="0"/>
              <a:t>Rule Syntax: Attributes</a:t>
            </a:r>
          </a:p>
        </p:txBody>
      </p:sp>
      <p:sp>
        <p:nvSpPr>
          <p:cNvPr id="2" name="Content Placeholder 1">
            <a:extLst>
              <a:ext uri="{FF2B5EF4-FFF2-40B4-BE49-F238E27FC236}">
                <a16:creationId xmlns:a16="http://schemas.microsoft.com/office/drawing/2014/main" id="{CAF899E5-3EDA-4ED1-B2F9-7AFDEF9ED157}"/>
              </a:ext>
            </a:extLst>
          </p:cNvPr>
          <p:cNvSpPr>
            <a:spLocks noGrp="1"/>
          </p:cNvSpPr>
          <p:nvPr>
            <p:ph idx="1"/>
          </p:nvPr>
        </p:nvSpPr>
        <p:spPr>
          <a:xfrm>
            <a:off x="457199" y="2219324"/>
            <a:ext cx="4442668" cy="3743325"/>
          </a:xfrm>
        </p:spPr>
        <p:txBody>
          <a:bodyPr>
            <a:normAutofit/>
          </a:bodyPr>
          <a:lstStyle/>
          <a:p>
            <a:r>
              <a:rPr lang="en-US" sz="2400" dirty="0"/>
              <a:t>Attributes:</a:t>
            </a:r>
          </a:p>
          <a:p>
            <a:pPr marL="342900" indent="-342900">
              <a:buFont typeface="Arial" panose="020B0604020202020204" pitchFamily="34" charset="0"/>
              <a:buChar char="•"/>
            </a:pPr>
            <a:r>
              <a:rPr lang="en-US" sz="2400" dirty="0"/>
              <a:t>Must be preceded by the carat (“^”) character</a:t>
            </a:r>
          </a:p>
          <a:p>
            <a:pPr marL="342900" indent="-342900">
              <a:buFont typeface="Arial" panose="020B0604020202020204" pitchFamily="34" charset="0"/>
              <a:buChar char="•"/>
            </a:pPr>
            <a:r>
              <a:rPr lang="en-US" sz="2400" dirty="0"/>
              <a:t>Describe an edge label in the WM graph</a:t>
            </a:r>
          </a:p>
        </p:txBody>
      </p:sp>
      <p:sp>
        <p:nvSpPr>
          <p:cNvPr id="4" name="Content Placeholder 5">
            <a:extLst>
              <a:ext uri="{FF2B5EF4-FFF2-40B4-BE49-F238E27FC236}">
                <a16:creationId xmlns:a16="http://schemas.microsoft.com/office/drawing/2014/main" id="{C0923EEC-1065-D01C-2F35-CD3DE7F9A16E}"/>
              </a:ext>
            </a:extLst>
          </p:cNvPr>
          <p:cNvSpPr txBox="1">
            <a:spLocks/>
          </p:cNvSpPr>
          <p:nvPr/>
        </p:nvSpPr>
        <p:spPr bwMode="gray">
          <a:xfrm>
            <a:off x="4257675" y="1557210"/>
            <a:ext cx="7372350" cy="2902691"/>
          </a:xfrm>
          <a:prstGeom prst="rect">
            <a:avLst/>
          </a:prstGeom>
        </p:spPr>
        <p:txBody>
          <a:bodyPr vert="horz" lIns="0" tIns="0" rIns="0" bIns="0" rtlCol="0">
            <a:normAutofit lnSpcReduction="1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3600" dirty="0" err="1">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sp</a:t>
            </a: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{example*rule </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(state &lt;s&gt; </a:t>
            </a:r>
            <a:r>
              <a:rPr lang="en-US" sz="3600" b="1" dirty="0">
                <a:solidFill>
                  <a:srgbClr val="00B050"/>
                </a:solidFill>
                <a:latin typeface="Consolas" panose="020B0609020204030204" pitchFamily="49" charset="0"/>
                <a:ea typeface="Menlo" panose="020B0609030804020204" pitchFamily="49" charset="0"/>
                <a:cs typeface="Menlo" panose="020B0609030804020204" pitchFamily="49" charset="0"/>
              </a:rPr>
              <a:t>^</a:t>
            </a:r>
            <a:r>
              <a:rPr lang="en-US" sz="3600" dirty="0">
                <a:solidFill>
                  <a:srgbClr val="00B050"/>
                </a:solidFill>
                <a:latin typeface="Consolas" panose="020B0609020204030204" pitchFamily="49" charset="0"/>
                <a:ea typeface="Menlo" panose="020B0609030804020204" pitchFamily="49" charset="0"/>
                <a:cs typeface="Menlo" panose="020B0609030804020204" pitchFamily="49" charset="0"/>
              </a:rPr>
              <a:t>foo </a:t>
            </a: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&lt;n&gt;)</a:t>
            </a:r>
          </a:p>
          <a:p>
            <a:pPr>
              <a:buFontTx/>
              <a:buNone/>
              <a:defRPr/>
            </a:pP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(&lt;n&gt; </a:t>
            </a:r>
            <a:r>
              <a:rPr lang="en-US" sz="3600" b="1" dirty="0">
                <a:solidFill>
                  <a:srgbClr val="00B050"/>
                </a:solidFill>
                <a:latin typeface="Consolas" panose="020B0609020204030204" pitchFamily="49" charset="0"/>
                <a:ea typeface="Menlo" panose="020B0609030804020204" pitchFamily="49" charset="0"/>
                <a:cs typeface="Menlo" panose="020B0609030804020204" pitchFamily="49" charset="0"/>
              </a:rPr>
              <a:t>^</a:t>
            </a:r>
            <a:r>
              <a:rPr lang="en-US" sz="3600" dirty="0">
                <a:solidFill>
                  <a:srgbClr val="00B050"/>
                </a:solidFill>
                <a:latin typeface="Consolas" panose="020B0609020204030204" pitchFamily="49" charset="0"/>
                <a:ea typeface="Menlo" panose="020B0609030804020204" pitchFamily="49" charset="0"/>
                <a:cs typeface="Menlo" panose="020B0609030804020204" pitchFamily="49" charset="0"/>
              </a:rPr>
              <a:t>bar </a:t>
            </a: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|one|)</a:t>
            </a:r>
          </a:p>
          <a:p>
            <a:pPr>
              <a:buFontTx/>
              <a:buNone/>
              <a:defRPr/>
            </a:pP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--&gt;</a:t>
            </a:r>
          </a:p>
          <a:p>
            <a:pPr>
              <a:buFontTx/>
              <a:buNone/>
              <a:defRPr/>
            </a:pP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 }</a:t>
            </a:r>
            <a:endParaRPr lang="en-US" sz="28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endParaRPr>
          </a:p>
          <a:p>
            <a:endParaRPr lang="en-US" dirty="0">
              <a:latin typeface="Consolas" panose="020B0609020204030204" pitchFamily="49" charset="0"/>
            </a:endParaRPr>
          </a:p>
        </p:txBody>
      </p:sp>
      <p:cxnSp>
        <p:nvCxnSpPr>
          <p:cNvPr id="5" name="Straight Arrow Connector 4">
            <a:extLst>
              <a:ext uri="{FF2B5EF4-FFF2-40B4-BE49-F238E27FC236}">
                <a16:creationId xmlns:a16="http://schemas.microsoft.com/office/drawing/2014/main" id="{782A69E5-4B52-0F63-15DC-EFBC03CCB46B}"/>
              </a:ext>
            </a:extLst>
          </p:cNvPr>
          <p:cNvCxnSpPr>
            <a:cxnSpLocks/>
            <a:endCxn id="6" idx="2"/>
          </p:cNvCxnSpPr>
          <p:nvPr/>
        </p:nvCxnSpPr>
        <p:spPr bwMode="gray">
          <a:xfrm flipV="1">
            <a:off x="6132312" y="4995722"/>
            <a:ext cx="1003464" cy="402034"/>
          </a:xfrm>
          <a:prstGeom prst="straightConnector1">
            <a:avLst/>
          </a:prstGeom>
          <a:ln w="7620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9D3B13F4-4C67-3D4A-2005-DBCADD2B3CAB}"/>
              </a:ext>
            </a:extLst>
          </p:cNvPr>
          <p:cNvSpPr/>
          <p:nvPr/>
        </p:nvSpPr>
        <p:spPr bwMode="gray">
          <a:xfrm>
            <a:off x="7135776" y="4808664"/>
            <a:ext cx="374116" cy="374116"/>
          </a:xfrm>
          <a:prstGeom prst="ellipse">
            <a:avLst/>
          </a:prstGeom>
          <a:solidFill>
            <a:schemeClr val="bg2"/>
          </a:solid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sp>
        <p:nvSpPr>
          <p:cNvPr id="9" name="Oval 8">
            <a:extLst>
              <a:ext uri="{FF2B5EF4-FFF2-40B4-BE49-F238E27FC236}">
                <a16:creationId xmlns:a16="http://schemas.microsoft.com/office/drawing/2014/main" id="{5C431558-74DC-B5F5-CD71-2B99386EE599}"/>
              </a:ext>
            </a:extLst>
          </p:cNvPr>
          <p:cNvSpPr/>
          <p:nvPr/>
        </p:nvSpPr>
        <p:spPr bwMode="gray">
          <a:xfrm>
            <a:off x="7123814" y="5864572"/>
            <a:ext cx="374116" cy="374116"/>
          </a:xfrm>
          <a:prstGeom prst="ellipse">
            <a:avLst/>
          </a:prstGeom>
          <a:solidFill>
            <a:schemeClr val="bg2"/>
          </a:solid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cxnSp>
        <p:nvCxnSpPr>
          <p:cNvPr id="10" name="Straight Arrow Connector 9">
            <a:extLst>
              <a:ext uri="{FF2B5EF4-FFF2-40B4-BE49-F238E27FC236}">
                <a16:creationId xmlns:a16="http://schemas.microsoft.com/office/drawing/2014/main" id="{A52B4DCB-08BC-272A-6EF3-3F801E14F100}"/>
              </a:ext>
            </a:extLst>
          </p:cNvPr>
          <p:cNvCxnSpPr>
            <a:cxnSpLocks/>
            <a:endCxn id="9" idx="2"/>
          </p:cNvCxnSpPr>
          <p:nvPr/>
        </p:nvCxnSpPr>
        <p:spPr bwMode="gray">
          <a:xfrm>
            <a:off x="6132312" y="5397756"/>
            <a:ext cx="991502" cy="653874"/>
          </a:xfrm>
          <a:prstGeom prst="straightConnector1">
            <a:avLst/>
          </a:prstGeom>
          <a:ln w="28575"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8762E6A-6501-4074-3BFE-28160FD33BA2}"/>
              </a:ext>
            </a:extLst>
          </p:cNvPr>
          <p:cNvSpPr/>
          <p:nvPr/>
        </p:nvSpPr>
        <p:spPr bwMode="gray">
          <a:xfrm>
            <a:off x="8456540" y="6193412"/>
            <a:ext cx="374116" cy="374116"/>
          </a:xfrm>
          <a:prstGeom prst="ellipse">
            <a:avLst/>
          </a:prstGeom>
          <a:solidFill>
            <a:schemeClr val="bg2"/>
          </a:solid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sp>
        <p:nvSpPr>
          <p:cNvPr id="14" name="Oval 13">
            <a:extLst>
              <a:ext uri="{FF2B5EF4-FFF2-40B4-BE49-F238E27FC236}">
                <a16:creationId xmlns:a16="http://schemas.microsoft.com/office/drawing/2014/main" id="{AEDE45E1-B3CD-18E1-FB06-127A27B273A0}"/>
              </a:ext>
            </a:extLst>
          </p:cNvPr>
          <p:cNvSpPr/>
          <p:nvPr/>
        </p:nvSpPr>
        <p:spPr bwMode="gray">
          <a:xfrm>
            <a:off x="8456540" y="5572733"/>
            <a:ext cx="374116" cy="374116"/>
          </a:xfrm>
          <a:prstGeom prst="ellipse">
            <a:avLst/>
          </a:prstGeom>
          <a:solidFill>
            <a:schemeClr val="bg2"/>
          </a:solid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sp>
        <p:nvSpPr>
          <p:cNvPr id="15" name="Oval 14">
            <a:extLst>
              <a:ext uri="{FF2B5EF4-FFF2-40B4-BE49-F238E27FC236}">
                <a16:creationId xmlns:a16="http://schemas.microsoft.com/office/drawing/2014/main" id="{A889ECED-9E55-3899-BBF5-B4B0D7E4CFD0}"/>
              </a:ext>
            </a:extLst>
          </p:cNvPr>
          <p:cNvSpPr/>
          <p:nvPr/>
        </p:nvSpPr>
        <p:spPr bwMode="gray">
          <a:xfrm>
            <a:off x="8456540" y="4434548"/>
            <a:ext cx="374116" cy="374116"/>
          </a:xfrm>
          <a:prstGeom prst="ellipse">
            <a:avLst/>
          </a:prstGeom>
          <a:solidFill>
            <a:schemeClr val="bg2"/>
          </a:solid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cxnSp>
        <p:nvCxnSpPr>
          <p:cNvPr id="16" name="Straight Arrow Connector 15">
            <a:extLst>
              <a:ext uri="{FF2B5EF4-FFF2-40B4-BE49-F238E27FC236}">
                <a16:creationId xmlns:a16="http://schemas.microsoft.com/office/drawing/2014/main" id="{455B9A2B-BA74-A2D5-E127-95B109726158}"/>
              </a:ext>
            </a:extLst>
          </p:cNvPr>
          <p:cNvCxnSpPr>
            <a:cxnSpLocks/>
            <a:stCxn id="6" idx="6"/>
            <a:endCxn id="15" idx="2"/>
          </p:cNvCxnSpPr>
          <p:nvPr/>
        </p:nvCxnSpPr>
        <p:spPr bwMode="gray">
          <a:xfrm flipV="1">
            <a:off x="7509892" y="4621606"/>
            <a:ext cx="946648" cy="374116"/>
          </a:xfrm>
          <a:prstGeom prst="straightConnector1">
            <a:avLst/>
          </a:prstGeom>
          <a:ln w="28575"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D7DFDA0-A07D-4C31-6099-DBCA160C82ED}"/>
              </a:ext>
            </a:extLst>
          </p:cNvPr>
          <p:cNvCxnSpPr>
            <a:cxnSpLocks/>
            <a:stCxn id="6" idx="6"/>
          </p:cNvCxnSpPr>
          <p:nvPr/>
        </p:nvCxnSpPr>
        <p:spPr bwMode="gray">
          <a:xfrm>
            <a:off x="7509892" y="4995722"/>
            <a:ext cx="934929" cy="217241"/>
          </a:xfrm>
          <a:prstGeom prst="straightConnector1">
            <a:avLst/>
          </a:prstGeom>
          <a:ln w="7620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0B9C8E4-C6DC-3540-C32F-6507983AE71E}"/>
              </a:ext>
            </a:extLst>
          </p:cNvPr>
          <p:cNvCxnSpPr>
            <a:cxnSpLocks/>
            <a:stCxn id="9" idx="6"/>
            <a:endCxn id="14" idx="2"/>
          </p:cNvCxnSpPr>
          <p:nvPr/>
        </p:nvCxnSpPr>
        <p:spPr bwMode="gray">
          <a:xfrm flipV="1">
            <a:off x="7497930" y="5759791"/>
            <a:ext cx="958610" cy="291839"/>
          </a:xfrm>
          <a:prstGeom prst="straightConnector1">
            <a:avLst/>
          </a:prstGeom>
          <a:ln w="28575"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147974-F3DB-9F22-9A72-4169313A6940}"/>
              </a:ext>
            </a:extLst>
          </p:cNvPr>
          <p:cNvCxnSpPr>
            <a:cxnSpLocks/>
            <a:stCxn id="9" idx="6"/>
            <a:endCxn id="13" idx="2"/>
          </p:cNvCxnSpPr>
          <p:nvPr/>
        </p:nvCxnSpPr>
        <p:spPr bwMode="gray">
          <a:xfrm>
            <a:off x="7497930" y="6051630"/>
            <a:ext cx="958610" cy="328840"/>
          </a:xfrm>
          <a:prstGeom prst="straightConnector1">
            <a:avLst/>
          </a:prstGeom>
          <a:ln w="28575"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28230A1-CA24-D31D-ED9B-0A22C7732029}"/>
              </a:ext>
            </a:extLst>
          </p:cNvPr>
          <p:cNvSpPr txBox="1"/>
          <p:nvPr/>
        </p:nvSpPr>
        <p:spPr bwMode="gray">
          <a:xfrm rot="20402041">
            <a:off x="6510694" y="5213126"/>
            <a:ext cx="359073" cy="276999"/>
          </a:xfrm>
          <a:prstGeom prst="rect">
            <a:avLst/>
          </a:prstGeom>
          <a:noFill/>
        </p:spPr>
        <p:txBody>
          <a:bodyPr vert="horz" wrap="none" lIns="0" tIns="0" rIns="0" bIns="0" rtlCol="0">
            <a:spAutoFit/>
          </a:bodyPr>
          <a:lstStyle/>
          <a:p>
            <a:pPr algn="l">
              <a:spcBef>
                <a:spcPts val="600"/>
              </a:spcBef>
            </a:pPr>
            <a:r>
              <a:rPr lang="en-US" b="1" dirty="0">
                <a:solidFill>
                  <a:srgbClr val="00B050"/>
                </a:solidFill>
              </a:rPr>
              <a:t>foo</a:t>
            </a:r>
          </a:p>
        </p:txBody>
      </p:sp>
      <p:sp>
        <p:nvSpPr>
          <p:cNvPr id="21" name="TextBox 20">
            <a:extLst>
              <a:ext uri="{FF2B5EF4-FFF2-40B4-BE49-F238E27FC236}">
                <a16:creationId xmlns:a16="http://schemas.microsoft.com/office/drawing/2014/main" id="{965008E7-D860-7B03-D7EA-49B0AAD12265}"/>
              </a:ext>
            </a:extLst>
          </p:cNvPr>
          <p:cNvSpPr txBox="1"/>
          <p:nvPr/>
        </p:nvSpPr>
        <p:spPr bwMode="gray">
          <a:xfrm rot="900923">
            <a:off x="7677534" y="5123796"/>
            <a:ext cx="359073" cy="276999"/>
          </a:xfrm>
          <a:prstGeom prst="rect">
            <a:avLst/>
          </a:prstGeom>
          <a:noFill/>
        </p:spPr>
        <p:txBody>
          <a:bodyPr vert="horz" wrap="none" lIns="0" tIns="0" rIns="0" bIns="0" rtlCol="0">
            <a:spAutoFit/>
          </a:bodyPr>
          <a:lstStyle/>
          <a:p>
            <a:pPr algn="l">
              <a:spcBef>
                <a:spcPts val="600"/>
              </a:spcBef>
            </a:pPr>
            <a:r>
              <a:rPr lang="en-US" b="1" dirty="0">
                <a:solidFill>
                  <a:srgbClr val="00B050"/>
                </a:solidFill>
              </a:rPr>
              <a:t>bar</a:t>
            </a:r>
          </a:p>
        </p:txBody>
      </p:sp>
      <p:sp>
        <p:nvSpPr>
          <p:cNvPr id="22" name="Oval 21">
            <a:extLst>
              <a:ext uri="{FF2B5EF4-FFF2-40B4-BE49-F238E27FC236}">
                <a16:creationId xmlns:a16="http://schemas.microsoft.com/office/drawing/2014/main" id="{4E14FAB4-D4F8-3E0D-53A8-8ADCE6D25110}"/>
              </a:ext>
            </a:extLst>
          </p:cNvPr>
          <p:cNvSpPr/>
          <p:nvPr/>
        </p:nvSpPr>
        <p:spPr bwMode="gray">
          <a:xfrm>
            <a:off x="5374145" y="5210698"/>
            <a:ext cx="758167" cy="374116"/>
          </a:xfrm>
          <a:prstGeom prst="ellipse">
            <a:avLst/>
          </a:prstGeom>
          <a:solidFill>
            <a:schemeClr val="bg2"/>
          </a:solid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1" dirty="0">
                <a:solidFill>
                  <a:sysClr val="windowText" lastClr="000000"/>
                </a:solidFill>
              </a:rPr>
              <a:t>root</a:t>
            </a:r>
            <a:endParaRPr lang="en-US" sz="1400" b="1" i="0" u="none" baseline="0" dirty="0">
              <a:solidFill>
                <a:sysClr val="windowText" lastClr="000000"/>
              </a:solidFill>
            </a:endParaRPr>
          </a:p>
        </p:txBody>
      </p:sp>
    </p:spTree>
    <p:extLst>
      <p:ext uri="{BB962C8B-B14F-4D97-AF65-F5344CB8AC3E}">
        <p14:creationId xmlns:p14="http://schemas.microsoft.com/office/powerpoint/2010/main" val="4279535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A5AEF5-FF09-00B1-CD7F-B2E150AF2231}"/>
              </a:ext>
            </a:extLst>
          </p:cNvPr>
          <p:cNvSpPr>
            <a:spLocks noGrp="1"/>
          </p:cNvSpPr>
          <p:nvPr>
            <p:ph type="title"/>
          </p:nvPr>
        </p:nvSpPr>
        <p:spPr/>
        <p:txBody>
          <a:bodyPr/>
          <a:lstStyle/>
          <a:p>
            <a:r>
              <a:rPr lang="en-US" dirty="0"/>
              <a:t>Rule Syntax: Strings</a:t>
            </a:r>
          </a:p>
        </p:txBody>
      </p:sp>
      <p:sp>
        <p:nvSpPr>
          <p:cNvPr id="2" name="Content Placeholder 1">
            <a:extLst>
              <a:ext uri="{FF2B5EF4-FFF2-40B4-BE49-F238E27FC236}">
                <a16:creationId xmlns:a16="http://schemas.microsoft.com/office/drawing/2014/main" id="{CAF899E5-3EDA-4ED1-B2F9-7AFDEF9ED157}"/>
              </a:ext>
            </a:extLst>
          </p:cNvPr>
          <p:cNvSpPr>
            <a:spLocks noGrp="1"/>
          </p:cNvSpPr>
          <p:nvPr>
            <p:ph idx="1"/>
          </p:nvPr>
        </p:nvSpPr>
        <p:spPr>
          <a:xfrm>
            <a:off x="457199" y="1439697"/>
            <a:ext cx="4248151" cy="4475328"/>
          </a:xfrm>
        </p:spPr>
        <p:txBody>
          <a:bodyPr>
            <a:normAutofit/>
          </a:bodyPr>
          <a:lstStyle/>
          <a:p>
            <a:r>
              <a:rPr lang="en-US" sz="2400" dirty="0"/>
              <a:t>Soar rules use the pipe (“|”) character to mark strings</a:t>
            </a:r>
          </a:p>
          <a:p>
            <a:endParaRPr lang="en-US" sz="2400" dirty="0"/>
          </a:p>
          <a:p>
            <a:r>
              <a:rPr lang="en-US" sz="2400" dirty="0"/>
              <a:t>The pipe characters are </a:t>
            </a:r>
            <a:r>
              <a:rPr lang="en-US" sz="2400" b="1" dirty="0"/>
              <a:t>optional</a:t>
            </a:r>
            <a:r>
              <a:rPr lang="en-US" sz="2400" dirty="0"/>
              <a:t> unless the string has spaces or special characters.</a:t>
            </a:r>
          </a:p>
          <a:p>
            <a:pPr marL="285750" indent="-285750">
              <a:buFont typeface="Arial" panose="020B0604020202020204" pitchFamily="34" charset="0"/>
              <a:buChar char="•"/>
            </a:pPr>
            <a:r>
              <a:rPr lang="en-US" sz="2400" dirty="0"/>
              <a:t>Soar will automatically infer the data type when it can</a:t>
            </a:r>
          </a:p>
          <a:p>
            <a:pPr marL="285750" indent="-285750">
              <a:buFont typeface="Arial" panose="020B0604020202020204" pitchFamily="34" charset="0"/>
              <a:buChar char="•"/>
            </a:pPr>
            <a:r>
              <a:rPr lang="en-US" sz="2400" dirty="0"/>
              <a:t>It will read numbers as int or float if they do not have pipes around them</a:t>
            </a:r>
          </a:p>
        </p:txBody>
      </p:sp>
      <p:sp>
        <p:nvSpPr>
          <p:cNvPr id="4" name="Content Placeholder 5">
            <a:extLst>
              <a:ext uri="{FF2B5EF4-FFF2-40B4-BE49-F238E27FC236}">
                <a16:creationId xmlns:a16="http://schemas.microsoft.com/office/drawing/2014/main" id="{C0923EEC-1065-D01C-2F35-CD3DE7F9A16E}"/>
              </a:ext>
            </a:extLst>
          </p:cNvPr>
          <p:cNvSpPr txBox="1">
            <a:spLocks/>
          </p:cNvSpPr>
          <p:nvPr/>
        </p:nvSpPr>
        <p:spPr bwMode="gray">
          <a:xfrm>
            <a:off x="4257675" y="1557211"/>
            <a:ext cx="7372350" cy="2957640"/>
          </a:xfrm>
          <a:prstGeom prst="rect">
            <a:avLst/>
          </a:prstGeom>
        </p:spPr>
        <p:txBody>
          <a:bodyPr vert="horz" lIns="0" tIns="0" rIns="0" bIns="0" rtlCol="0">
            <a:normAutofit lnSpcReduction="1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3600" dirty="0" err="1">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sp</a:t>
            </a: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{example*rule </a:t>
            </a:r>
          </a:p>
          <a:p>
            <a:pPr>
              <a:buFontTx/>
              <a:buNone/>
              <a:defRPr/>
            </a:pP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(state &lt;s&gt; ^foo &lt;n&gt;)</a:t>
            </a:r>
          </a:p>
          <a:p>
            <a:pPr>
              <a:buFontTx/>
              <a:buNone/>
              <a:defRPr/>
            </a:pP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(&lt;n&gt; ^bar </a:t>
            </a:r>
            <a:r>
              <a:rPr lang="en-US" sz="3600" dirty="0">
                <a:solidFill>
                  <a:srgbClr val="002060"/>
                </a:solidFill>
                <a:latin typeface="Consolas" panose="020B0609020204030204" pitchFamily="49" charset="0"/>
                <a:ea typeface="Menlo" panose="020B0609030804020204" pitchFamily="49" charset="0"/>
                <a:cs typeface="Menlo" panose="020B0609030804020204" pitchFamily="49" charset="0"/>
              </a:rPr>
              <a:t>|one|</a:t>
            </a: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a:t>
            </a:r>
          </a:p>
          <a:p>
            <a:pPr>
              <a:buFontTx/>
              <a:buNone/>
              <a:defRPr/>
            </a:pP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--&gt;</a:t>
            </a:r>
          </a:p>
          <a:p>
            <a:pPr>
              <a:buFontTx/>
              <a:buNone/>
              <a:defRPr/>
            </a:pP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 }</a:t>
            </a:r>
            <a:endParaRPr lang="en-US" sz="28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endParaRPr>
          </a:p>
          <a:p>
            <a:endParaRPr lang="en-US" dirty="0">
              <a:latin typeface="Consolas" panose="020B0609020204030204" pitchFamily="49" charset="0"/>
            </a:endParaRPr>
          </a:p>
        </p:txBody>
      </p:sp>
      <p:sp>
        <p:nvSpPr>
          <p:cNvPr id="28" name="Rectangle 27">
            <a:extLst>
              <a:ext uri="{FF2B5EF4-FFF2-40B4-BE49-F238E27FC236}">
                <a16:creationId xmlns:a16="http://schemas.microsoft.com/office/drawing/2014/main" id="{F4202A5A-25D9-F087-0E4E-D4DA116E8783}"/>
              </a:ext>
            </a:extLst>
          </p:cNvPr>
          <p:cNvSpPr/>
          <p:nvPr/>
        </p:nvSpPr>
        <p:spPr bwMode="gray">
          <a:xfrm>
            <a:off x="6362700" y="4514851"/>
            <a:ext cx="4951288" cy="1400174"/>
          </a:xfrm>
          <a:prstGeom prst="rect">
            <a:avLst/>
          </a:prstGeom>
          <a:solidFill>
            <a:schemeClr val="bg2"/>
          </a:solid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ea typeface="Menlo" panose="020B0609030804020204" pitchFamily="49" charset="0"/>
                <a:cs typeface="Menlo" panose="020B0609030804020204" pitchFamily="49" charset="0"/>
              </a:rPr>
              <a:t>This line is equivalent to:</a:t>
            </a:r>
            <a:br>
              <a:rPr lang="en-US" sz="2000" b="1" dirty="0">
                <a:solidFill>
                  <a:schemeClr val="accent6"/>
                </a:solidFill>
                <a:ea typeface="Menlo" panose="020B0609030804020204" pitchFamily="49" charset="0"/>
                <a:cs typeface="Menlo" panose="020B0609030804020204" pitchFamily="49" charset="0"/>
              </a:rPr>
            </a:br>
            <a:r>
              <a:rPr lang="en-US" sz="2000" b="1" dirty="0">
                <a:solidFill>
                  <a:schemeClr val="accent6"/>
                </a:solidFill>
                <a:latin typeface="Consolas" panose="020B0609020204030204" pitchFamily="49" charset="0"/>
                <a:ea typeface="Menlo" panose="020B0609030804020204" pitchFamily="49" charset="0"/>
                <a:cs typeface="Menlo" panose="020B0609030804020204" pitchFamily="49" charset="0"/>
              </a:rPr>
              <a:t>(&lt;n&gt; ^bar one)</a:t>
            </a:r>
            <a:br>
              <a:rPr lang="en-US" sz="2000" b="1" dirty="0">
                <a:solidFill>
                  <a:schemeClr val="accent6"/>
                </a:solidFill>
                <a:latin typeface="Consolas" panose="020B0609020204030204" pitchFamily="49" charset="0"/>
                <a:ea typeface="Menlo" panose="020B0609030804020204" pitchFamily="49" charset="0"/>
                <a:cs typeface="Menlo" panose="020B0609030804020204" pitchFamily="49" charset="0"/>
              </a:rPr>
            </a:br>
            <a:r>
              <a:rPr lang="en-US" sz="2000" b="1" dirty="0">
                <a:solidFill>
                  <a:schemeClr val="accent6"/>
                </a:solidFill>
                <a:ea typeface="Menlo" panose="020B0609030804020204" pitchFamily="49" charset="0"/>
                <a:cs typeface="Menlo" panose="020B0609030804020204" pitchFamily="49" charset="0"/>
              </a:rPr>
              <a:t>Soar will infer a string type since there are no spaces or special characters.</a:t>
            </a:r>
            <a:endParaRPr lang="en-US" sz="2000" b="1" i="1" dirty="0">
              <a:solidFill>
                <a:schemeClr val="accent6"/>
              </a:solidFill>
              <a:latin typeface="+mj-lt"/>
              <a:ea typeface="Menlo" panose="020B0609030804020204" pitchFamily="49" charset="0"/>
              <a:cs typeface="Menlo" panose="020B0609030804020204" pitchFamily="49" charset="0"/>
            </a:endParaRPr>
          </a:p>
        </p:txBody>
      </p:sp>
      <p:cxnSp>
        <p:nvCxnSpPr>
          <p:cNvPr id="29" name="Straight Connector 28">
            <a:extLst>
              <a:ext uri="{FF2B5EF4-FFF2-40B4-BE49-F238E27FC236}">
                <a16:creationId xmlns:a16="http://schemas.microsoft.com/office/drawing/2014/main" id="{7A0A3C66-7801-1608-47FF-B15D37FE48B4}"/>
              </a:ext>
            </a:extLst>
          </p:cNvPr>
          <p:cNvCxnSpPr>
            <a:cxnSpLocks/>
            <a:stCxn id="28" idx="0"/>
          </p:cNvCxnSpPr>
          <p:nvPr/>
        </p:nvCxnSpPr>
        <p:spPr bwMode="gray">
          <a:xfrm flipH="1" flipV="1">
            <a:off x="8582025" y="3219450"/>
            <a:ext cx="256319" cy="1295401"/>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104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FB441F-E371-BCA1-45AD-9A9F8C4DA9A9}"/>
              </a:ext>
            </a:extLst>
          </p:cNvPr>
          <p:cNvSpPr>
            <a:spLocks noGrp="1"/>
          </p:cNvSpPr>
          <p:nvPr>
            <p:ph type="title"/>
          </p:nvPr>
        </p:nvSpPr>
        <p:spPr/>
        <p:txBody>
          <a:bodyPr/>
          <a:lstStyle/>
          <a:p>
            <a:r>
              <a:rPr lang="en-US" dirty="0"/>
              <a:t>Initial WMEs</a:t>
            </a:r>
          </a:p>
        </p:txBody>
      </p:sp>
      <p:sp>
        <p:nvSpPr>
          <p:cNvPr id="2" name="Content Placeholder 1">
            <a:extLst>
              <a:ext uri="{FF2B5EF4-FFF2-40B4-BE49-F238E27FC236}">
                <a16:creationId xmlns:a16="http://schemas.microsoft.com/office/drawing/2014/main" id="{81FBB097-F1D1-5625-DC74-851C18EFC52B}"/>
              </a:ext>
            </a:extLst>
          </p:cNvPr>
          <p:cNvSpPr>
            <a:spLocks noGrp="1"/>
          </p:cNvSpPr>
          <p:nvPr>
            <p:ph idx="1"/>
          </p:nvPr>
        </p:nvSpPr>
        <p:spPr>
          <a:xfrm>
            <a:off x="1523999" y="1557210"/>
            <a:ext cx="10220325" cy="4443540"/>
          </a:xfrm>
        </p:spPr>
        <p:txBody>
          <a:bodyPr>
            <a:normAutofit/>
          </a:bodyPr>
          <a:lstStyle/>
          <a:p>
            <a:r>
              <a:rPr lang="en-US" sz="2000" dirty="0"/>
              <a:t>The Soar architecture creates and maintains several WMEs. </a:t>
            </a:r>
          </a:p>
          <a:p>
            <a:r>
              <a:rPr lang="en-US" sz="2000" dirty="0"/>
              <a:t>The following are all initial attributes that branch off from the root node:</a:t>
            </a:r>
          </a:p>
          <a:p>
            <a:pPr marL="285750" indent="-285750">
              <a:buFont typeface="Arial" panose="020B0604020202020204" pitchFamily="34" charset="0"/>
              <a:buChar char="•"/>
            </a:pPr>
            <a:r>
              <a:rPr lang="en-US" sz="2000" b="1" dirty="0">
                <a:latin typeface="Consolas" panose="020B0609020204030204" pitchFamily="49" charset="0"/>
                <a:ea typeface="Menlo" panose="020B0609030804020204" pitchFamily="49" charset="0"/>
                <a:cs typeface="Menlo" panose="020B0609030804020204" pitchFamily="49" charset="0"/>
              </a:rPr>
              <a:t>^io</a:t>
            </a:r>
            <a:r>
              <a:rPr lang="en-US" sz="2000" dirty="0"/>
              <a:t>			Points to the environment input and output graph structures</a:t>
            </a:r>
          </a:p>
          <a:p>
            <a:pPr marL="285750" indent="-285750">
              <a:buFont typeface="Arial" panose="020B0604020202020204" pitchFamily="34" charset="0"/>
              <a:buChar char="•"/>
            </a:pPr>
            <a:r>
              <a:rPr lang="en-US" sz="2000" b="1" dirty="0">
                <a:latin typeface="Consolas" panose="020B0609020204030204" pitchFamily="49" charset="0"/>
                <a:ea typeface="Menlo" panose="020B0609030804020204" pitchFamily="49" charset="0"/>
                <a:cs typeface="Menlo" panose="020B0609030804020204" pitchFamily="49" charset="0"/>
              </a:rPr>
              <a:t>^</a:t>
            </a:r>
            <a:r>
              <a:rPr lang="en-US" sz="2000" b="1" dirty="0" err="1">
                <a:latin typeface="Consolas" panose="020B0609020204030204" pitchFamily="49" charset="0"/>
                <a:ea typeface="Menlo" panose="020B0609030804020204" pitchFamily="49" charset="0"/>
                <a:cs typeface="Menlo" panose="020B0609030804020204" pitchFamily="49" charset="0"/>
              </a:rPr>
              <a:t>smem</a:t>
            </a:r>
            <a:r>
              <a:rPr lang="en-US" sz="2000" dirty="0"/>
              <a:t>		Points to the Semantic Memory interface graph structures</a:t>
            </a:r>
          </a:p>
          <a:p>
            <a:pPr marL="285750" indent="-285750">
              <a:buFont typeface="Arial" panose="020B0604020202020204" pitchFamily="34" charset="0"/>
              <a:buChar char="•"/>
            </a:pPr>
            <a:r>
              <a:rPr lang="en-US" sz="2000" b="1" dirty="0">
                <a:latin typeface="Consolas" panose="020B0609020204030204" pitchFamily="49" charset="0"/>
                <a:ea typeface="Menlo" panose="020B0609030804020204" pitchFamily="49" charset="0"/>
                <a:cs typeface="Menlo" panose="020B0609030804020204" pitchFamily="49" charset="0"/>
              </a:rPr>
              <a:t>^</a:t>
            </a:r>
            <a:r>
              <a:rPr lang="en-US" sz="2000" b="1" dirty="0" err="1">
                <a:latin typeface="Consolas" panose="020B0609020204030204" pitchFamily="49" charset="0"/>
                <a:ea typeface="Menlo" panose="020B0609030804020204" pitchFamily="49" charset="0"/>
                <a:cs typeface="Menlo" panose="020B0609030804020204" pitchFamily="49" charset="0"/>
              </a:rPr>
              <a:t>epmem</a:t>
            </a:r>
            <a:r>
              <a:rPr lang="en-US" sz="2000" dirty="0"/>
              <a:t>		Points to the Episodic Memory interface graph structures</a:t>
            </a:r>
          </a:p>
          <a:p>
            <a:pPr marL="285750" indent="-285750">
              <a:buFont typeface="Arial" panose="020B0604020202020204" pitchFamily="34" charset="0"/>
              <a:buChar char="•"/>
            </a:pPr>
            <a:r>
              <a:rPr lang="en-US" sz="2000" b="1" dirty="0">
                <a:latin typeface="Consolas" panose="020B0609020204030204" pitchFamily="49" charset="0"/>
                <a:ea typeface="Menlo" panose="020B0609030804020204" pitchFamily="49" charset="0"/>
                <a:cs typeface="Menlo" panose="020B0609030804020204" pitchFamily="49" charset="0"/>
              </a:rPr>
              <a:t>^reward-link</a:t>
            </a:r>
            <a:r>
              <a:rPr lang="en-US" sz="2000" dirty="0"/>
              <a:t>	Points to the Reinforcement Learning interface graph structure</a:t>
            </a:r>
          </a:p>
          <a:p>
            <a:pPr marL="285750" indent="-285750">
              <a:buFont typeface="Arial" panose="020B0604020202020204" pitchFamily="34" charset="0"/>
              <a:buChar char="•"/>
            </a:pPr>
            <a:r>
              <a:rPr lang="en-US" sz="2000" b="1" dirty="0">
                <a:latin typeface="Consolas" panose="020B0609020204030204" pitchFamily="49" charset="0"/>
                <a:ea typeface="Menlo" panose="020B0609030804020204" pitchFamily="49" charset="0"/>
                <a:cs typeface="Menlo" panose="020B0609030804020204" pitchFamily="49" charset="0"/>
              </a:rPr>
              <a:t>^superstate </a:t>
            </a:r>
            <a:r>
              <a:rPr lang="en-US" sz="2000" dirty="0"/>
              <a:t>	Points to the parent state root node, or </a:t>
            </a:r>
            <a:r>
              <a:rPr lang="en-US" sz="2000" dirty="0">
                <a:latin typeface="Consolas" panose="020B0609020204030204" pitchFamily="49" charset="0"/>
                <a:ea typeface="Menlo" panose="020B0609030804020204" pitchFamily="49" charset="0"/>
                <a:cs typeface="Menlo" panose="020B0609030804020204" pitchFamily="49" charset="0"/>
              </a:rPr>
              <a:t>|nil|</a:t>
            </a:r>
            <a:r>
              <a:rPr lang="en-US" sz="2000" dirty="0"/>
              <a:t> if there is none</a:t>
            </a:r>
          </a:p>
          <a:p>
            <a:pPr marL="285750" indent="-285750">
              <a:buFont typeface="Arial" panose="020B0604020202020204" pitchFamily="34" charset="0"/>
              <a:buChar char="•"/>
            </a:pPr>
            <a:r>
              <a:rPr lang="en-US" sz="2000" b="1" dirty="0">
                <a:latin typeface="Consolas" panose="020B0609020204030204" pitchFamily="49" charset="0"/>
                <a:ea typeface="Menlo" panose="020B0609030804020204" pitchFamily="49" charset="0"/>
                <a:cs typeface="Menlo" panose="020B0609030804020204" pitchFamily="49" charset="0"/>
              </a:rPr>
              <a:t>^type</a:t>
            </a:r>
            <a:r>
              <a:rPr lang="en-US" sz="2000" dirty="0"/>
              <a:t>		The type of the parent node (value will be </a:t>
            </a:r>
            <a:r>
              <a:rPr lang="en-US" sz="2000" dirty="0">
                <a:latin typeface="Consolas" panose="020B0609020204030204" pitchFamily="49" charset="0"/>
                <a:ea typeface="Menlo" panose="020B0609030804020204" pitchFamily="49" charset="0"/>
                <a:cs typeface="Menlo" panose="020B0609030804020204" pitchFamily="49" charset="0"/>
              </a:rPr>
              <a:t>|state|</a:t>
            </a:r>
            <a:r>
              <a:rPr lang="en-US" sz="2000" dirty="0"/>
              <a:t>)</a:t>
            </a:r>
          </a:p>
          <a:p>
            <a:pPr marL="285750" indent="-285750">
              <a:buFont typeface="Arial" panose="020B0604020202020204" pitchFamily="34" charset="0"/>
              <a:buChar char="•"/>
            </a:pPr>
            <a:endParaRPr lang="en-US" sz="2000" dirty="0"/>
          </a:p>
          <a:p>
            <a:r>
              <a:rPr lang="en-US" sz="2000" dirty="0"/>
              <a:t>We’ll learn how to use most of these later.</a:t>
            </a:r>
          </a:p>
        </p:txBody>
      </p:sp>
    </p:spTree>
    <p:extLst>
      <p:ext uri="{BB962C8B-B14F-4D97-AF65-F5344CB8AC3E}">
        <p14:creationId xmlns:p14="http://schemas.microsoft.com/office/powerpoint/2010/main" val="2944650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FB441F-E371-BCA1-45AD-9A9F8C4DA9A9}"/>
              </a:ext>
            </a:extLst>
          </p:cNvPr>
          <p:cNvSpPr>
            <a:spLocks noGrp="1"/>
          </p:cNvSpPr>
          <p:nvPr>
            <p:ph type="title"/>
          </p:nvPr>
        </p:nvSpPr>
        <p:spPr/>
        <p:txBody>
          <a:bodyPr/>
          <a:lstStyle/>
          <a:p>
            <a:r>
              <a:rPr lang="en-US" dirty="0"/>
              <a:t>Initial WMEs</a:t>
            </a:r>
          </a:p>
        </p:txBody>
      </p:sp>
      <p:sp>
        <p:nvSpPr>
          <p:cNvPr id="2" name="Content Placeholder 1">
            <a:extLst>
              <a:ext uri="{FF2B5EF4-FFF2-40B4-BE49-F238E27FC236}">
                <a16:creationId xmlns:a16="http://schemas.microsoft.com/office/drawing/2014/main" id="{81FBB097-F1D1-5625-DC74-851C18EFC52B}"/>
              </a:ext>
            </a:extLst>
          </p:cNvPr>
          <p:cNvSpPr>
            <a:spLocks noGrp="1"/>
          </p:cNvSpPr>
          <p:nvPr>
            <p:ph idx="1"/>
          </p:nvPr>
        </p:nvSpPr>
        <p:spPr>
          <a:xfrm>
            <a:off x="1523999" y="1557210"/>
            <a:ext cx="10220325" cy="4443540"/>
          </a:xfrm>
        </p:spPr>
        <p:txBody>
          <a:bodyPr>
            <a:normAutofit/>
          </a:bodyPr>
          <a:lstStyle/>
          <a:p>
            <a:r>
              <a:rPr lang="en-US" sz="2000" dirty="0">
                <a:solidFill>
                  <a:schemeClr val="bg1">
                    <a:lumMod val="75000"/>
                  </a:schemeClr>
                </a:solidFill>
              </a:rPr>
              <a:t>The Soar architecture creates and maintains several WMEs. </a:t>
            </a:r>
          </a:p>
          <a:p>
            <a:r>
              <a:rPr lang="en-US" sz="2000" dirty="0">
                <a:solidFill>
                  <a:schemeClr val="bg1">
                    <a:lumMod val="75000"/>
                  </a:schemeClr>
                </a:solidFill>
              </a:rPr>
              <a:t>The following are all initial attributes that branch off from the root node:</a:t>
            </a:r>
          </a:p>
          <a:p>
            <a:pPr marL="285750" indent="-285750">
              <a:buFont typeface="Arial" panose="020B0604020202020204" pitchFamily="34" charset="0"/>
              <a:buChar char="•"/>
            </a:pPr>
            <a:r>
              <a:rPr lang="en-US" sz="20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^io</a:t>
            </a:r>
            <a:r>
              <a:rPr lang="en-US" sz="2000" dirty="0">
                <a:solidFill>
                  <a:schemeClr val="bg1">
                    <a:lumMod val="75000"/>
                  </a:schemeClr>
                </a:solidFill>
              </a:rPr>
              <a:t>			Points to the environment input and output graph structures</a:t>
            </a:r>
          </a:p>
          <a:p>
            <a:pPr marL="285750" indent="-285750">
              <a:buFont typeface="Arial" panose="020B0604020202020204" pitchFamily="34" charset="0"/>
              <a:buChar char="•"/>
            </a:pPr>
            <a:r>
              <a:rPr lang="en-US" sz="20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a:t>
            </a:r>
            <a:r>
              <a:rPr lang="en-US" sz="2000" dirty="0" err="1">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smem</a:t>
            </a:r>
            <a:r>
              <a:rPr lang="en-US" sz="2000" dirty="0">
                <a:solidFill>
                  <a:schemeClr val="bg1">
                    <a:lumMod val="75000"/>
                  </a:schemeClr>
                </a:solidFill>
              </a:rPr>
              <a:t>		Points to the Semantic Memory interface graph structures</a:t>
            </a:r>
          </a:p>
          <a:p>
            <a:pPr marL="285750" indent="-285750">
              <a:buFont typeface="Arial" panose="020B0604020202020204" pitchFamily="34" charset="0"/>
              <a:buChar char="•"/>
            </a:pPr>
            <a:r>
              <a:rPr lang="en-US" sz="20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a:t>
            </a:r>
            <a:r>
              <a:rPr lang="en-US" sz="2000" dirty="0" err="1">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epmem</a:t>
            </a:r>
            <a:r>
              <a:rPr lang="en-US" sz="2000" dirty="0">
                <a:solidFill>
                  <a:schemeClr val="bg1">
                    <a:lumMod val="75000"/>
                  </a:schemeClr>
                </a:solidFill>
              </a:rPr>
              <a:t>		Points to the Episodic Memory interface graph structures</a:t>
            </a:r>
          </a:p>
          <a:p>
            <a:pPr marL="285750" indent="-285750">
              <a:buFont typeface="Arial" panose="020B0604020202020204" pitchFamily="34" charset="0"/>
              <a:buChar char="•"/>
            </a:pPr>
            <a:r>
              <a:rPr lang="en-US" sz="20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^reward-link</a:t>
            </a:r>
            <a:r>
              <a:rPr lang="en-US" sz="2000" dirty="0">
                <a:solidFill>
                  <a:schemeClr val="bg1">
                    <a:lumMod val="75000"/>
                  </a:schemeClr>
                </a:solidFill>
              </a:rPr>
              <a:t>	Points to the Reinforcement Learning interface graph structure</a:t>
            </a:r>
          </a:p>
          <a:p>
            <a:pPr marL="285750" indent="-285750">
              <a:buFont typeface="Arial" panose="020B0604020202020204" pitchFamily="34" charset="0"/>
              <a:buChar char="•"/>
            </a:pPr>
            <a:r>
              <a:rPr lang="en-US" sz="20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^superstate </a:t>
            </a:r>
            <a:r>
              <a:rPr lang="en-US" sz="2000" dirty="0">
                <a:solidFill>
                  <a:schemeClr val="bg1">
                    <a:lumMod val="75000"/>
                  </a:schemeClr>
                </a:solidFill>
              </a:rPr>
              <a:t>	Points to the parent state root node, or </a:t>
            </a:r>
            <a:r>
              <a:rPr lang="en-US" sz="20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|nil|</a:t>
            </a:r>
            <a:r>
              <a:rPr lang="en-US" sz="2000" dirty="0">
                <a:solidFill>
                  <a:schemeClr val="bg1">
                    <a:lumMod val="75000"/>
                  </a:schemeClr>
                </a:solidFill>
              </a:rPr>
              <a:t> if there is none</a:t>
            </a:r>
          </a:p>
          <a:p>
            <a:pPr marL="285750" indent="-285750">
              <a:buFont typeface="Arial" panose="020B0604020202020204" pitchFamily="34" charset="0"/>
              <a:buChar char="•"/>
            </a:pPr>
            <a:r>
              <a:rPr lang="en-US" sz="2000" b="1" dirty="0">
                <a:latin typeface="Consolas" panose="020B0609020204030204" pitchFamily="49" charset="0"/>
                <a:ea typeface="Menlo" panose="020B0609030804020204" pitchFamily="49" charset="0"/>
                <a:cs typeface="Menlo" panose="020B0609030804020204" pitchFamily="49" charset="0"/>
              </a:rPr>
              <a:t>^type</a:t>
            </a:r>
            <a:r>
              <a:rPr lang="en-US" sz="2000" dirty="0"/>
              <a:t>		The type of the parent node (value will be </a:t>
            </a:r>
            <a:r>
              <a:rPr lang="en-US" sz="2000" dirty="0">
                <a:latin typeface="Consolas" panose="020B0609020204030204" pitchFamily="49" charset="0"/>
                <a:ea typeface="Menlo" panose="020B0609030804020204" pitchFamily="49" charset="0"/>
                <a:cs typeface="Menlo" panose="020B0609030804020204" pitchFamily="49" charset="0"/>
              </a:rPr>
              <a:t>|state|</a:t>
            </a:r>
            <a:r>
              <a:rPr lang="en-US" sz="2000" dirty="0"/>
              <a:t>)</a:t>
            </a:r>
          </a:p>
          <a:p>
            <a:pPr marL="285750" indent="-285750">
              <a:buFont typeface="Arial" panose="020B0604020202020204" pitchFamily="34" charset="0"/>
              <a:buChar char="•"/>
            </a:pPr>
            <a:endParaRPr lang="en-US" sz="2000" dirty="0">
              <a:solidFill>
                <a:schemeClr val="bg1">
                  <a:lumMod val="65000"/>
                </a:schemeClr>
              </a:solidFill>
            </a:endParaRPr>
          </a:p>
          <a:p>
            <a:r>
              <a:rPr lang="en-US" sz="2000" dirty="0">
                <a:solidFill>
                  <a:schemeClr val="bg1">
                    <a:lumMod val="65000"/>
                  </a:schemeClr>
                </a:solidFill>
              </a:rPr>
              <a:t>We’ll learn how to use most of these later.</a:t>
            </a:r>
          </a:p>
          <a:p>
            <a:r>
              <a:rPr lang="en-US" sz="2000" dirty="0"/>
              <a:t>For now, we’ll just focus on the </a:t>
            </a:r>
            <a:r>
              <a:rPr lang="en-US" sz="2000" b="1" dirty="0">
                <a:latin typeface="Consolas" panose="020B0609020204030204" pitchFamily="49" charset="0"/>
                <a:ea typeface="Menlo" panose="020B0609030804020204" pitchFamily="49" charset="0"/>
                <a:cs typeface="Menlo" panose="020B0609030804020204" pitchFamily="49" charset="0"/>
              </a:rPr>
              <a:t>type</a:t>
            </a:r>
            <a:r>
              <a:rPr lang="en-US" sz="2000" dirty="0"/>
              <a:t> WME.</a:t>
            </a:r>
          </a:p>
        </p:txBody>
      </p:sp>
    </p:spTree>
    <p:extLst>
      <p:ext uri="{BB962C8B-B14F-4D97-AF65-F5344CB8AC3E}">
        <p14:creationId xmlns:p14="http://schemas.microsoft.com/office/powerpoint/2010/main" val="1007596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A5AEF5-FF09-00B1-CD7F-B2E150AF2231}"/>
              </a:ext>
            </a:extLst>
          </p:cNvPr>
          <p:cNvSpPr>
            <a:spLocks noGrp="1"/>
          </p:cNvSpPr>
          <p:nvPr>
            <p:ph type="title"/>
          </p:nvPr>
        </p:nvSpPr>
        <p:spPr/>
        <p:txBody>
          <a:bodyPr/>
          <a:lstStyle/>
          <a:p>
            <a:r>
              <a:rPr lang="en-US" dirty="0"/>
              <a:t>The </a:t>
            </a:r>
            <a:r>
              <a:rPr lang="en-US" dirty="0">
                <a:latin typeface="Consolas" panose="020B0609020204030204" pitchFamily="49" charset="0"/>
                <a:ea typeface="Menlo" panose="020B0609030804020204" pitchFamily="49" charset="0"/>
                <a:cs typeface="Menlo" panose="020B0609030804020204" pitchFamily="49" charset="0"/>
              </a:rPr>
              <a:t>type</a:t>
            </a:r>
            <a:r>
              <a:rPr lang="en-US" dirty="0"/>
              <a:t> WME</a:t>
            </a:r>
          </a:p>
        </p:txBody>
      </p:sp>
      <p:sp>
        <p:nvSpPr>
          <p:cNvPr id="2" name="Content Placeholder 1">
            <a:extLst>
              <a:ext uri="{FF2B5EF4-FFF2-40B4-BE49-F238E27FC236}">
                <a16:creationId xmlns:a16="http://schemas.microsoft.com/office/drawing/2014/main" id="{CAF899E5-3EDA-4ED1-B2F9-7AFDEF9ED157}"/>
              </a:ext>
            </a:extLst>
          </p:cNvPr>
          <p:cNvSpPr>
            <a:spLocks noGrp="1"/>
          </p:cNvSpPr>
          <p:nvPr>
            <p:ph idx="1"/>
          </p:nvPr>
        </p:nvSpPr>
        <p:spPr>
          <a:xfrm>
            <a:off x="457199" y="1439698"/>
            <a:ext cx="4019551" cy="2113128"/>
          </a:xfrm>
        </p:spPr>
        <p:txBody>
          <a:bodyPr>
            <a:normAutofit/>
          </a:bodyPr>
          <a:lstStyle/>
          <a:p>
            <a:r>
              <a:rPr lang="en-US" sz="2400" dirty="0"/>
              <a:t>The root will always have the type “</a:t>
            </a:r>
            <a:r>
              <a:rPr lang="en-US" sz="2400" dirty="0">
                <a:latin typeface="Consolas" panose="020B0609020204030204" pitchFamily="49" charset="0"/>
                <a:ea typeface="Menlo" panose="020B0609030804020204" pitchFamily="49" charset="0"/>
                <a:cs typeface="Menlo" panose="020B0609030804020204" pitchFamily="49" charset="0"/>
              </a:rPr>
              <a:t>state</a:t>
            </a:r>
            <a:r>
              <a:rPr lang="en-US" sz="2400" dirty="0"/>
              <a:t>”.</a:t>
            </a:r>
          </a:p>
          <a:p>
            <a:endParaRPr lang="en-US" sz="2400" dirty="0"/>
          </a:p>
          <a:p>
            <a:r>
              <a:rPr lang="en-US" sz="2400" dirty="0"/>
              <a:t>You can use this to make a rule that always matches.</a:t>
            </a:r>
          </a:p>
          <a:p>
            <a:pPr marL="285750" indent="-285750">
              <a:buFont typeface="Arial" panose="020B0604020202020204" pitchFamily="34" charset="0"/>
              <a:buChar char="•"/>
            </a:pPr>
            <a:endParaRPr lang="en-US" sz="2400" dirty="0"/>
          </a:p>
        </p:txBody>
      </p:sp>
      <p:sp>
        <p:nvSpPr>
          <p:cNvPr id="4" name="Content Placeholder 5">
            <a:extLst>
              <a:ext uri="{FF2B5EF4-FFF2-40B4-BE49-F238E27FC236}">
                <a16:creationId xmlns:a16="http://schemas.microsoft.com/office/drawing/2014/main" id="{C0923EEC-1065-D01C-2F35-CD3DE7F9A16E}"/>
              </a:ext>
            </a:extLst>
          </p:cNvPr>
          <p:cNvSpPr txBox="1">
            <a:spLocks/>
          </p:cNvSpPr>
          <p:nvPr/>
        </p:nvSpPr>
        <p:spPr bwMode="gray">
          <a:xfrm>
            <a:off x="4921099" y="1557210"/>
            <a:ext cx="6708925" cy="3930085"/>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2800" dirty="0" err="1">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sp</a:t>
            </a:r>
            <a:r>
              <a:rPr lang="en-US" sz="28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{example*rule*2 </a:t>
            </a:r>
          </a:p>
          <a:p>
            <a:pPr>
              <a:buFontTx/>
              <a:buNone/>
              <a:defRPr/>
            </a:pPr>
            <a:r>
              <a:rPr lang="en-US" sz="28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2800" dirty="0">
                <a:solidFill>
                  <a:srgbClr val="FF0000"/>
                </a:solidFill>
                <a:latin typeface="Consolas" panose="020B0609020204030204" pitchFamily="49" charset="0"/>
                <a:ea typeface="Menlo" panose="020B0609030804020204" pitchFamily="49" charset="0"/>
                <a:cs typeface="Menlo" panose="020B0609030804020204" pitchFamily="49" charset="0"/>
              </a:rPr>
              <a:t>state</a:t>
            </a:r>
            <a:r>
              <a:rPr lang="en-US" sz="2800" dirty="0">
                <a:latin typeface="Consolas" panose="020B0609020204030204" pitchFamily="49" charset="0"/>
                <a:ea typeface="Menlo" panose="020B0609030804020204" pitchFamily="49" charset="0"/>
                <a:cs typeface="Menlo" panose="020B0609030804020204" pitchFamily="49" charset="0"/>
              </a:rPr>
              <a:t> </a:t>
            </a:r>
            <a:r>
              <a:rPr lang="en-US" sz="2800" dirty="0">
                <a:solidFill>
                  <a:srgbClr val="FF0000"/>
                </a:solidFill>
                <a:latin typeface="Consolas" panose="020B0609020204030204" pitchFamily="49" charset="0"/>
                <a:ea typeface="Menlo" panose="020B0609030804020204" pitchFamily="49" charset="0"/>
                <a:cs typeface="Menlo" panose="020B0609030804020204" pitchFamily="49" charset="0"/>
              </a:rPr>
              <a:t>&lt;s&gt;</a:t>
            </a:r>
            <a:r>
              <a:rPr lang="en-US" sz="2800" dirty="0">
                <a:latin typeface="Consolas" panose="020B0609020204030204" pitchFamily="49" charset="0"/>
                <a:ea typeface="Menlo" panose="020B0609030804020204" pitchFamily="49" charset="0"/>
                <a:cs typeface="Menlo" panose="020B0609030804020204" pitchFamily="49" charset="0"/>
              </a:rPr>
              <a:t> </a:t>
            </a:r>
            <a:r>
              <a:rPr lang="en-US" sz="2800" dirty="0">
                <a:solidFill>
                  <a:srgbClr val="5A5A5A"/>
                </a:solidFill>
                <a:latin typeface="Consolas" panose="020B0609020204030204" pitchFamily="49" charset="0"/>
                <a:ea typeface="Menlo" panose="020B0609030804020204" pitchFamily="49" charset="0"/>
                <a:cs typeface="Menlo" panose="020B0609030804020204" pitchFamily="49" charset="0"/>
              </a:rPr>
              <a:t>^</a:t>
            </a:r>
            <a:r>
              <a:rPr lang="en-US" sz="2800" dirty="0">
                <a:solidFill>
                  <a:srgbClr val="00B050"/>
                </a:solidFill>
                <a:latin typeface="Consolas" panose="020B0609020204030204" pitchFamily="49" charset="0"/>
                <a:ea typeface="Menlo" panose="020B0609030804020204" pitchFamily="49" charset="0"/>
                <a:cs typeface="Menlo" panose="020B0609030804020204" pitchFamily="49" charset="0"/>
              </a:rPr>
              <a:t>type</a:t>
            </a:r>
            <a:r>
              <a:rPr lang="en-US" sz="28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2800" dirty="0">
                <a:solidFill>
                  <a:srgbClr val="002060"/>
                </a:solidFill>
                <a:latin typeface="Consolas" panose="020B0609020204030204" pitchFamily="49" charset="0"/>
                <a:ea typeface="Menlo" panose="020B0609030804020204" pitchFamily="49" charset="0"/>
                <a:cs typeface="Menlo" panose="020B0609030804020204" pitchFamily="49" charset="0"/>
              </a:rPr>
              <a:t>state</a:t>
            </a:r>
            <a:r>
              <a:rPr lang="en-US" sz="2800" dirty="0">
                <a:latin typeface="Consolas" panose="020B0609020204030204" pitchFamily="49" charset="0"/>
                <a:ea typeface="Menlo" panose="020B0609030804020204" pitchFamily="49" charset="0"/>
                <a:cs typeface="Menlo" panose="020B0609030804020204" pitchFamily="49" charset="0"/>
              </a:rPr>
              <a:t>)</a:t>
            </a:r>
          </a:p>
          <a:p>
            <a:pPr>
              <a:buFontTx/>
              <a:buNone/>
              <a:defRPr/>
            </a:pPr>
            <a:r>
              <a:rPr lang="en-US" sz="28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--&gt;</a:t>
            </a:r>
          </a:p>
          <a:p>
            <a:pPr>
              <a:buFontTx/>
              <a:buNone/>
              <a:defRPr/>
            </a:pPr>
            <a:r>
              <a:rPr lang="en-US" sz="28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 }</a:t>
            </a:r>
            <a:endParaRPr lang="en-US" sz="20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endParaRPr>
          </a:p>
          <a:p>
            <a:endParaRPr lang="en-US" sz="1400" dirty="0">
              <a:latin typeface="Consolas" panose="020B0609020204030204" pitchFamily="49" charset="0"/>
            </a:endParaRPr>
          </a:p>
        </p:txBody>
      </p:sp>
      <p:sp>
        <p:nvSpPr>
          <p:cNvPr id="15" name="Oval 14">
            <a:extLst>
              <a:ext uri="{FF2B5EF4-FFF2-40B4-BE49-F238E27FC236}">
                <a16:creationId xmlns:a16="http://schemas.microsoft.com/office/drawing/2014/main" id="{D4EDBB9E-F9F4-7BA3-B556-11983E78D637}"/>
              </a:ext>
            </a:extLst>
          </p:cNvPr>
          <p:cNvSpPr/>
          <p:nvPr/>
        </p:nvSpPr>
        <p:spPr bwMode="gray">
          <a:xfrm>
            <a:off x="1532156" y="5064180"/>
            <a:ext cx="699405" cy="374116"/>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dirty="0">
                <a:solidFill>
                  <a:schemeClr val="accent6"/>
                </a:solidFill>
              </a:rPr>
              <a:t>root</a:t>
            </a:r>
            <a:endParaRPr lang="en-US" sz="1400" b="0" i="0" u="none" baseline="0" dirty="0">
              <a:solidFill>
                <a:schemeClr val="accent6"/>
              </a:solidFill>
            </a:endParaRPr>
          </a:p>
        </p:txBody>
      </p:sp>
      <p:sp>
        <p:nvSpPr>
          <p:cNvPr id="16" name="TextBox 15">
            <a:extLst>
              <a:ext uri="{FF2B5EF4-FFF2-40B4-BE49-F238E27FC236}">
                <a16:creationId xmlns:a16="http://schemas.microsoft.com/office/drawing/2014/main" id="{66ECDE51-C4F1-CC4D-6481-1C7F7443A967}"/>
              </a:ext>
            </a:extLst>
          </p:cNvPr>
          <p:cNvSpPr txBox="1"/>
          <p:nvPr/>
        </p:nvSpPr>
        <p:spPr bwMode="gray">
          <a:xfrm>
            <a:off x="2466974" y="4881906"/>
            <a:ext cx="679673" cy="369332"/>
          </a:xfrm>
          <a:prstGeom prst="rect">
            <a:avLst/>
          </a:prstGeom>
          <a:noFill/>
        </p:spPr>
        <p:txBody>
          <a:bodyPr vert="horz" wrap="none" lIns="0" tIns="0" rIns="0" bIns="0" rtlCol="0">
            <a:spAutoFit/>
          </a:bodyPr>
          <a:lstStyle/>
          <a:p>
            <a:pPr algn="l">
              <a:spcBef>
                <a:spcPts val="600"/>
              </a:spcBef>
            </a:pPr>
            <a:r>
              <a:rPr lang="en-US" sz="2400" dirty="0">
                <a:solidFill>
                  <a:srgbClr val="00B050"/>
                </a:solidFill>
                <a:latin typeface="Consolas" panose="020B0609020204030204" pitchFamily="49" charset="0"/>
                <a:ea typeface="Menlo" panose="020B0609030804020204" pitchFamily="49" charset="0"/>
                <a:cs typeface="Menlo" panose="020B0609030804020204" pitchFamily="49" charset="0"/>
              </a:rPr>
              <a:t>type</a:t>
            </a:r>
          </a:p>
        </p:txBody>
      </p:sp>
      <p:sp>
        <p:nvSpPr>
          <p:cNvPr id="17" name="TextBox 16">
            <a:extLst>
              <a:ext uri="{FF2B5EF4-FFF2-40B4-BE49-F238E27FC236}">
                <a16:creationId xmlns:a16="http://schemas.microsoft.com/office/drawing/2014/main" id="{A15EA615-E395-6238-FEAB-8376BD6302AB}"/>
              </a:ext>
            </a:extLst>
          </p:cNvPr>
          <p:cNvSpPr txBox="1"/>
          <p:nvPr/>
        </p:nvSpPr>
        <p:spPr bwMode="gray">
          <a:xfrm>
            <a:off x="3593803" y="5068964"/>
            <a:ext cx="1189428" cy="369332"/>
          </a:xfrm>
          <a:prstGeom prst="rect">
            <a:avLst/>
          </a:prstGeom>
          <a:noFill/>
        </p:spPr>
        <p:txBody>
          <a:bodyPr vert="horz" wrap="none" lIns="0" tIns="0" rIns="0" bIns="0" rtlCol="0">
            <a:spAutoFit/>
          </a:bodyPr>
          <a:lstStyle/>
          <a:p>
            <a:pPr algn="l">
              <a:spcBef>
                <a:spcPts val="600"/>
              </a:spcBef>
            </a:pPr>
            <a:r>
              <a:rPr lang="en-US" sz="2400" dirty="0">
                <a:solidFill>
                  <a:srgbClr val="002060"/>
                </a:solidFill>
                <a:latin typeface="Consolas" panose="020B0609020204030204" pitchFamily="49" charset="0"/>
                <a:ea typeface="Menlo" panose="020B0609030804020204" pitchFamily="49" charset="0"/>
                <a:cs typeface="Menlo" panose="020B0609030804020204" pitchFamily="49" charset="0"/>
              </a:rPr>
              <a:t>“state”</a:t>
            </a:r>
          </a:p>
        </p:txBody>
      </p:sp>
      <p:cxnSp>
        <p:nvCxnSpPr>
          <p:cNvPr id="18" name="Straight Arrow Connector 17">
            <a:extLst>
              <a:ext uri="{FF2B5EF4-FFF2-40B4-BE49-F238E27FC236}">
                <a16:creationId xmlns:a16="http://schemas.microsoft.com/office/drawing/2014/main" id="{E646162F-0040-5AB3-C77F-DF3BC10232CD}"/>
              </a:ext>
            </a:extLst>
          </p:cNvPr>
          <p:cNvCxnSpPr>
            <a:cxnSpLocks/>
            <a:stCxn id="15" idx="6"/>
            <a:endCxn id="17" idx="1"/>
          </p:cNvCxnSpPr>
          <p:nvPr/>
        </p:nvCxnSpPr>
        <p:spPr bwMode="gray">
          <a:xfrm>
            <a:off x="2231561" y="5251238"/>
            <a:ext cx="1362242" cy="2392"/>
          </a:xfrm>
          <a:prstGeom prst="straightConnector1">
            <a:avLst/>
          </a:prstGeom>
          <a:ln w="5715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E0A59223-A891-BB3D-7AB7-8781F26F4EE6}"/>
              </a:ext>
            </a:extLst>
          </p:cNvPr>
          <p:cNvSpPr/>
          <p:nvPr/>
        </p:nvSpPr>
        <p:spPr bwMode="gray">
          <a:xfrm>
            <a:off x="1352550" y="4750227"/>
            <a:ext cx="3762375" cy="869457"/>
          </a:xfrm>
          <a:custGeom>
            <a:avLst/>
            <a:gdLst>
              <a:gd name="connsiteX0" fmla="*/ 0 w 3762375"/>
              <a:gd name="connsiteY0" fmla="*/ 0 h 869457"/>
              <a:gd name="connsiteX1" fmla="*/ 589439 w 3762375"/>
              <a:gd name="connsiteY1" fmla="*/ 0 h 869457"/>
              <a:gd name="connsiteX2" fmla="*/ 1291749 w 3762375"/>
              <a:gd name="connsiteY2" fmla="*/ 0 h 869457"/>
              <a:gd name="connsiteX3" fmla="*/ 1994059 w 3762375"/>
              <a:gd name="connsiteY3" fmla="*/ 0 h 869457"/>
              <a:gd name="connsiteX4" fmla="*/ 2545874 w 3762375"/>
              <a:gd name="connsiteY4" fmla="*/ 0 h 869457"/>
              <a:gd name="connsiteX5" fmla="*/ 3097689 w 3762375"/>
              <a:gd name="connsiteY5" fmla="*/ 0 h 869457"/>
              <a:gd name="connsiteX6" fmla="*/ 3762375 w 3762375"/>
              <a:gd name="connsiteY6" fmla="*/ 0 h 869457"/>
              <a:gd name="connsiteX7" fmla="*/ 3762375 w 3762375"/>
              <a:gd name="connsiteY7" fmla="*/ 408645 h 869457"/>
              <a:gd name="connsiteX8" fmla="*/ 3762375 w 3762375"/>
              <a:gd name="connsiteY8" fmla="*/ 869457 h 869457"/>
              <a:gd name="connsiteX9" fmla="*/ 3135313 w 3762375"/>
              <a:gd name="connsiteY9" fmla="*/ 869457 h 869457"/>
              <a:gd name="connsiteX10" fmla="*/ 2433003 w 3762375"/>
              <a:gd name="connsiteY10" fmla="*/ 869457 h 869457"/>
              <a:gd name="connsiteX11" fmla="*/ 1881188 w 3762375"/>
              <a:gd name="connsiteY11" fmla="*/ 869457 h 869457"/>
              <a:gd name="connsiteX12" fmla="*/ 1178878 w 3762375"/>
              <a:gd name="connsiteY12" fmla="*/ 869457 h 869457"/>
              <a:gd name="connsiteX13" fmla="*/ 0 w 3762375"/>
              <a:gd name="connsiteY13" fmla="*/ 869457 h 869457"/>
              <a:gd name="connsiteX14" fmla="*/ 0 w 3762375"/>
              <a:gd name="connsiteY14" fmla="*/ 417339 h 869457"/>
              <a:gd name="connsiteX15" fmla="*/ 0 w 3762375"/>
              <a:gd name="connsiteY15" fmla="*/ 0 h 86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62375" h="869457" extrusionOk="0">
                <a:moveTo>
                  <a:pt x="0" y="0"/>
                </a:moveTo>
                <a:cubicBezTo>
                  <a:pt x="232374" y="14763"/>
                  <a:pt x="402562" y="-20522"/>
                  <a:pt x="589439" y="0"/>
                </a:cubicBezTo>
                <a:cubicBezTo>
                  <a:pt x="776316" y="20522"/>
                  <a:pt x="1054920" y="23361"/>
                  <a:pt x="1291749" y="0"/>
                </a:cubicBezTo>
                <a:cubicBezTo>
                  <a:pt x="1528578" y="-23361"/>
                  <a:pt x="1645426" y="-30542"/>
                  <a:pt x="1994059" y="0"/>
                </a:cubicBezTo>
                <a:cubicBezTo>
                  <a:pt x="2342692" y="30542"/>
                  <a:pt x="2343329" y="414"/>
                  <a:pt x="2545874" y="0"/>
                </a:cubicBezTo>
                <a:cubicBezTo>
                  <a:pt x="2748420" y="-414"/>
                  <a:pt x="2969488" y="-1122"/>
                  <a:pt x="3097689" y="0"/>
                </a:cubicBezTo>
                <a:cubicBezTo>
                  <a:pt x="3225891" y="1122"/>
                  <a:pt x="3624142" y="-9668"/>
                  <a:pt x="3762375" y="0"/>
                </a:cubicBezTo>
                <a:cubicBezTo>
                  <a:pt x="3767417" y="85377"/>
                  <a:pt x="3770742" y="244548"/>
                  <a:pt x="3762375" y="408645"/>
                </a:cubicBezTo>
                <a:cubicBezTo>
                  <a:pt x="3754008" y="572742"/>
                  <a:pt x="3747200" y="683819"/>
                  <a:pt x="3762375" y="869457"/>
                </a:cubicBezTo>
                <a:cubicBezTo>
                  <a:pt x="3552301" y="878833"/>
                  <a:pt x="3425439" y="885458"/>
                  <a:pt x="3135313" y="869457"/>
                </a:cubicBezTo>
                <a:cubicBezTo>
                  <a:pt x="2845187" y="853456"/>
                  <a:pt x="2650326" y="845261"/>
                  <a:pt x="2433003" y="869457"/>
                </a:cubicBezTo>
                <a:cubicBezTo>
                  <a:pt x="2215680" y="893654"/>
                  <a:pt x="2079481" y="867240"/>
                  <a:pt x="1881188" y="869457"/>
                </a:cubicBezTo>
                <a:cubicBezTo>
                  <a:pt x="1682896" y="871674"/>
                  <a:pt x="1484118" y="899774"/>
                  <a:pt x="1178878" y="869457"/>
                </a:cubicBezTo>
                <a:cubicBezTo>
                  <a:pt x="873638" y="839141"/>
                  <a:pt x="509304" y="918387"/>
                  <a:pt x="0" y="869457"/>
                </a:cubicBezTo>
                <a:cubicBezTo>
                  <a:pt x="-8570" y="727325"/>
                  <a:pt x="13889" y="535587"/>
                  <a:pt x="0" y="417339"/>
                </a:cubicBezTo>
                <a:cubicBezTo>
                  <a:pt x="-13889" y="299091"/>
                  <a:pt x="-9486" y="134869"/>
                  <a:pt x="0" y="0"/>
                </a:cubicBezTo>
                <a:close/>
              </a:path>
            </a:pathLst>
          </a:custGeom>
          <a:noFill/>
          <a:ln w="57150" cap="rnd">
            <a:solidFill>
              <a:schemeClr val="tx1"/>
            </a:solidFill>
            <a:prstDash val="dash"/>
            <a:round/>
            <a:extLst>
              <a:ext uri="{C807C97D-BFC1-408E-A445-0C87EB9F89A2}">
                <ask:lineSketchStyleProps xmlns:ask="http://schemas.microsoft.com/office/drawing/2018/sketchyshapes" sd="121844776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endParaRPr lang="en-US" sz="2000" b="1" dirty="0">
              <a:solidFill>
                <a:sysClr val="windowText" lastClr="000000"/>
              </a:solidFill>
              <a:latin typeface="+mj-lt"/>
              <a:ea typeface="Menlo" panose="020B0609030804020204" pitchFamily="49" charset="0"/>
              <a:cs typeface="Menlo" panose="020B0609030804020204" pitchFamily="49" charset="0"/>
            </a:endParaRPr>
          </a:p>
        </p:txBody>
      </p:sp>
      <p:sp>
        <p:nvSpPr>
          <p:cNvPr id="28" name="Rectangle 27">
            <a:extLst>
              <a:ext uri="{FF2B5EF4-FFF2-40B4-BE49-F238E27FC236}">
                <a16:creationId xmlns:a16="http://schemas.microsoft.com/office/drawing/2014/main" id="{F4202A5A-25D9-F087-0E4E-D4DA116E8783}"/>
              </a:ext>
            </a:extLst>
          </p:cNvPr>
          <p:cNvSpPr/>
          <p:nvPr/>
        </p:nvSpPr>
        <p:spPr bwMode="gray">
          <a:xfrm>
            <a:off x="6715124" y="4303677"/>
            <a:ext cx="4598863" cy="611223"/>
          </a:xfrm>
          <a:prstGeom prst="rect">
            <a:avLst/>
          </a:prstGeom>
          <a:solidFill>
            <a:schemeClr val="bg2"/>
          </a:solid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ea typeface="Menlo" panose="020B0609030804020204" pitchFamily="49" charset="0"/>
                <a:cs typeface="Menlo" panose="020B0609030804020204" pitchFamily="49" charset="0"/>
              </a:rPr>
              <a:t>This condition will always be true.</a:t>
            </a:r>
            <a:endParaRPr lang="en-US" sz="2000" b="1" i="1" dirty="0">
              <a:solidFill>
                <a:schemeClr val="accent6"/>
              </a:solidFill>
              <a:latin typeface="+mj-lt"/>
              <a:ea typeface="Menlo" panose="020B0609030804020204" pitchFamily="49" charset="0"/>
              <a:cs typeface="Menlo" panose="020B0609030804020204" pitchFamily="49" charset="0"/>
            </a:endParaRPr>
          </a:p>
        </p:txBody>
      </p:sp>
      <p:cxnSp>
        <p:nvCxnSpPr>
          <p:cNvPr id="29" name="Straight Connector 28">
            <a:extLst>
              <a:ext uri="{FF2B5EF4-FFF2-40B4-BE49-F238E27FC236}">
                <a16:creationId xmlns:a16="http://schemas.microsoft.com/office/drawing/2014/main" id="{7A0A3C66-7801-1608-47FF-B15D37FE48B4}"/>
              </a:ext>
            </a:extLst>
          </p:cNvPr>
          <p:cNvCxnSpPr>
            <a:cxnSpLocks/>
            <a:stCxn id="28" idx="0"/>
          </p:cNvCxnSpPr>
          <p:nvPr/>
        </p:nvCxnSpPr>
        <p:spPr bwMode="gray">
          <a:xfrm flipH="1" flipV="1">
            <a:off x="8734425" y="2867025"/>
            <a:ext cx="280131" cy="1436652"/>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338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67FBDD-8731-F70D-E946-1CC4C45EAB9B}"/>
              </a:ext>
            </a:extLst>
          </p:cNvPr>
          <p:cNvSpPr>
            <a:spLocks noGrp="1"/>
          </p:cNvSpPr>
          <p:nvPr>
            <p:ph type="title"/>
          </p:nvPr>
        </p:nvSpPr>
        <p:spPr/>
        <p:txBody>
          <a:bodyPr/>
          <a:lstStyle/>
          <a:p>
            <a:r>
              <a:rPr lang="en-US" dirty="0"/>
              <a:t>Let’s Write Some Code!</a:t>
            </a:r>
          </a:p>
        </p:txBody>
      </p:sp>
      <p:sp>
        <p:nvSpPr>
          <p:cNvPr id="2" name="Content Placeholder 1">
            <a:extLst>
              <a:ext uri="{FF2B5EF4-FFF2-40B4-BE49-F238E27FC236}">
                <a16:creationId xmlns:a16="http://schemas.microsoft.com/office/drawing/2014/main" id="{1919ADC8-5AEA-4054-2061-56C3302B0A76}"/>
              </a:ext>
            </a:extLst>
          </p:cNvPr>
          <p:cNvSpPr>
            <a:spLocks noGrp="1"/>
          </p:cNvSpPr>
          <p:nvPr>
            <p:ph idx="1"/>
          </p:nvPr>
        </p:nvSpPr>
        <p:spPr>
          <a:xfrm>
            <a:off x="1524000" y="1343025"/>
            <a:ext cx="9410700" cy="2390775"/>
          </a:xfrm>
        </p:spPr>
        <p:txBody>
          <a:bodyPr>
            <a:normAutofit/>
          </a:bodyPr>
          <a:lstStyle/>
          <a:p>
            <a:pPr marL="457200" indent="-457200">
              <a:buFont typeface="+mj-lt"/>
              <a:buAutoNum type="arabicPeriod"/>
            </a:pPr>
            <a:r>
              <a:rPr lang="en-US" sz="2400" dirty="0"/>
              <a:t>Open your </a:t>
            </a:r>
            <a:r>
              <a:rPr lang="en-US" sz="2400" dirty="0" err="1">
                <a:latin typeface="Consolas" panose="020B0609020204030204" pitchFamily="49" charset="0"/>
                <a:ea typeface="Menlo" panose="020B0609030804020204" pitchFamily="49" charset="0"/>
                <a:cs typeface="Menlo" panose="020B0609030804020204" pitchFamily="49" charset="0"/>
              </a:rPr>
              <a:t>agent_starter.soar</a:t>
            </a:r>
            <a:r>
              <a:rPr lang="en-US" sz="2400" dirty="0"/>
              <a:t> file again.</a:t>
            </a:r>
          </a:p>
          <a:p>
            <a:pPr marL="457200" indent="-457200">
              <a:buFont typeface="+mj-lt"/>
              <a:buAutoNum type="arabicPeriod"/>
            </a:pPr>
            <a:r>
              <a:rPr lang="en-US" sz="2400" dirty="0"/>
              <a:t>Modify it using what you’ve learned to match the code below.</a:t>
            </a:r>
          </a:p>
          <a:p>
            <a:pPr marL="457200" indent="-457200">
              <a:buFont typeface="+mj-lt"/>
              <a:buAutoNum type="arabicPeriod"/>
            </a:pPr>
            <a:r>
              <a:rPr lang="en-US" sz="2400" dirty="0"/>
              <a:t>Proceed to the next slide when you’re done.</a:t>
            </a:r>
          </a:p>
        </p:txBody>
      </p:sp>
      <p:sp>
        <p:nvSpPr>
          <p:cNvPr id="4" name="Content Placeholder 5">
            <a:extLst>
              <a:ext uri="{FF2B5EF4-FFF2-40B4-BE49-F238E27FC236}">
                <a16:creationId xmlns:a16="http://schemas.microsoft.com/office/drawing/2014/main" id="{FCED5D27-1B35-507B-3C43-1899DF126F86}"/>
              </a:ext>
            </a:extLst>
          </p:cNvPr>
          <p:cNvSpPr txBox="1">
            <a:spLocks/>
          </p:cNvSpPr>
          <p:nvPr/>
        </p:nvSpPr>
        <p:spPr bwMode="gray">
          <a:xfrm>
            <a:off x="2681926" y="3187339"/>
            <a:ext cx="6980548" cy="2058295"/>
          </a:xfrm>
          <a:prstGeom prst="rect">
            <a:avLst/>
          </a:prstGeom>
        </p:spPr>
        <p:txBody>
          <a:bodyPr vert="horz" lIns="0" tIns="0" rIns="0" bIns="0" rtlCol="0">
            <a:normAutofit fontScale="92500" lnSpcReduction="1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3600" dirty="0" err="1">
                <a:solidFill>
                  <a:srgbClr val="5A5A5A"/>
                </a:solidFill>
                <a:latin typeface="Consolas" panose="020B0609020204030204" pitchFamily="49" charset="0"/>
                <a:ea typeface="Menlo" panose="020B0609030804020204" pitchFamily="49" charset="0"/>
                <a:cs typeface="Menlo" panose="020B0609030804020204" pitchFamily="49" charset="0"/>
              </a:rPr>
              <a:t>sp</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{hello*world</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(state &lt;s&gt; ^type state)</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--&gt;</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(____)}</a:t>
            </a:r>
          </a:p>
          <a:p>
            <a:endParaRPr lang="en-US" dirty="0">
              <a:latin typeface="Consolas" panose="020B0609020204030204" pitchFamily="49" charset="0"/>
            </a:endParaRPr>
          </a:p>
        </p:txBody>
      </p:sp>
    </p:spTree>
    <p:extLst>
      <p:ext uri="{BB962C8B-B14F-4D97-AF65-F5344CB8AC3E}">
        <p14:creationId xmlns:p14="http://schemas.microsoft.com/office/powerpoint/2010/main" val="3401484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DEEC20-3DC5-92E3-9978-8117F140BF79}"/>
              </a:ext>
            </a:extLst>
          </p:cNvPr>
          <p:cNvSpPr>
            <a:spLocks noGrp="1"/>
          </p:cNvSpPr>
          <p:nvPr>
            <p:ph type="title"/>
          </p:nvPr>
        </p:nvSpPr>
        <p:spPr/>
        <p:txBody>
          <a:bodyPr/>
          <a:lstStyle/>
          <a:p>
            <a:r>
              <a:rPr lang="en-US" dirty="0"/>
              <a:t>Rule Actions</a:t>
            </a:r>
          </a:p>
        </p:txBody>
      </p:sp>
      <p:sp>
        <p:nvSpPr>
          <p:cNvPr id="2" name="Content Placeholder 1">
            <a:extLst>
              <a:ext uri="{FF2B5EF4-FFF2-40B4-BE49-F238E27FC236}">
                <a16:creationId xmlns:a16="http://schemas.microsoft.com/office/drawing/2014/main" id="{C10B8F0C-E74A-CB95-C8FC-796F83B7A529}"/>
              </a:ext>
            </a:extLst>
          </p:cNvPr>
          <p:cNvSpPr>
            <a:spLocks noGrp="1"/>
          </p:cNvSpPr>
          <p:nvPr>
            <p:ph idx="1"/>
          </p:nvPr>
        </p:nvSpPr>
        <p:spPr>
          <a:xfrm>
            <a:off x="762000" y="2133600"/>
            <a:ext cx="3495675" cy="3167190"/>
          </a:xfrm>
        </p:spPr>
        <p:txBody>
          <a:bodyPr>
            <a:normAutofit/>
          </a:bodyPr>
          <a:lstStyle/>
          <a:p>
            <a:r>
              <a:rPr lang="en-US" sz="2400" dirty="0"/>
              <a:t>Conditions </a:t>
            </a:r>
            <a:r>
              <a:rPr lang="en-US" sz="2400" i="1" dirty="0"/>
              <a:t>test</a:t>
            </a:r>
            <a:r>
              <a:rPr lang="en-US" sz="2400" dirty="0"/>
              <a:t> for the existence of the described pattern.</a:t>
            </a:r>
          </a:p>
          <a:p>
            <a:endParaRPr lang="en-US" sz="2400" dirty="0"/>
          </a:p>
          <a:p>
            <a:r>
              <a:rPr lang="en-US" sz="2400" b="1" dirty="0"/>
              <a:t>Actions</a:t>
            </a:r>
            <a:r>
              <a:rPr lang="en-US" sz="2400" dirty="0"/>
              <a:t> </a:t>
            </a:r>
            <a:r>
              <a:rPr lang="en-US" sz="2400" b="1" i="1" dirty="0"/>
              <a:t>create</a:t>
            </a:r>
            <a:r>
              <a:rPr lang="en-US" sz="2400" i="1" dirty="0"/>
              <a:t> </a:t>
            </a:r>
            <a:r>
              <a:rPr lang="en-US" sz="2400" b="1" i="1" dirty="0"/>
              <a:t>or</a:t>
            </a:r>
            <a:r>
              <a:rPr lang="en-US" sz="2400" i="1" dirty="0"/>
              <a:t> </a:t>
            </a:r>
            <a:r>
              <a:rPr lang="en-US" sz="2400" b="1" i="1" dirty="0"/>
              <a:t>remove</a:t>
            </a:r>
            <a:r>
              <a:rPr lang="en-US" sz="2400" dirty="0"/>
              <a:t> WMEs from part of that pattern.</a:t>
            </a:r>
          </a:p>
        </p:txBody>
      </p:sp>
      <p:sp>
        <p:nvSpPr>
          <p:cNvPr id="4" name="Content Placeholder 5">
            <a:extLst>
              <a:ext uri="{FF2B5EF4-FFF2-40B4-BE49-F238E27FC236}">
                <a16:creationId xmlns:a16="http://schemas.microsoft.com/office/drawing/2014/main" id="{35892AE5-ED69-3B9C-43BD-99A8B6A8B3E1}"/>
              </a:ext>
            </a:extLst>
          </p:cNvPr>
          <p:cNvSpPr txBox="1">
            <a:spLocks/>
          </p:cNvSpPr>
          <p:nvPr/>
        </p:nvSpPr>
        <p:spPr bwMode="gray">
          <a:xfrm>
            <a:off x="4257675" y="1557210"/>
            <a:ext cx="7372350" cy="3930085"/>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3600" dirty="0" err="1">
                <a:solidFill>
                  <a:srgbClr val="5A5A5A"/>
                </a:solidFill>
                <a:latin typeface="Consolas" panose="020B0609020204030204" pitchFamily="49" charset="0"/>
                <a:ea typeface="Menlo" panose="020B0609030804020204" pitchFamily="49" charset="0"/>
                <a:cs typeface="Menlo" panose="020B0609030804020204" pitchFamily="49" charset="0"/>
              </a:rPr>
              <a:t>sp</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{example*rule</a:t>
            </a:r>
            <a:b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b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a:solidFill>
                  <a:srgbClr val="FF0000"/>
                </a:solidFill>
                <a:latin typeface="Consolas" panose="020B0609020204030204" pitchFamily="49" charset="0"/>
                <a:ea typeface="Menlo" panose="020B0609030804020204" pitchFamily="49" charset="0"/>
                <a:cs typeface="Menlo" panose="020B0609030804020204" pitchFamily="49" charset="0"/>
              </a:rPr>
              <a:t>state &lt;s&gt; </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a:t>
            </a:r>
            <a:r>
              <a:rPr lang="en-US" sz="3600" dirty="0">
                <a:solidFill>
                  <a:srgbClr val="00B050"/>
                </a:solidFill>
                <a:latin typeface="Consolas" panose="020B0609020204030204" pitchFamily="49" charset="0"/>
                <a:ea typeface="Menlo" panose="020B0609030804020204" pitchFamily="49" charset="0"/>
                <a:cs typeface="Menlo" panose="020B0609030804020204" pitchFamily="49" charset="0"/>
              </a:rPr>
              <a:t>foo</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a:solidFill>
                  <a:srgbClr val="002060"/>
                </a:solidFill>
                <a:latin typeface="Consolas" panose="020B0609020204030204" pitchFamily="49" charset="0"/>
                <a:ea typeface="Menlo" panose="020B0609030804020204" pitchFamily="49" charset="0"/>
                <a:cs typeface="Menlo" panose="020B0609030804020204" pitchFamily="49" charset="0"/>
              </a:rPr>
              <a:t>&lt;n&gt;</a:t>
            </a:r>
            <a:r>
              <a:rPr lang="en-US" sz="3600" dirty="0">
                <a:latin typeface="Consolas" panose="020B0609020204030204" pitchFamily="49" charset="0"/>
                <a:ea typeface="Menlo" panose="020B0609030804020204" pitchFamily="49" charset="0"/>
                <a:cs typeface="Menlo" panose="020B0609030804020204" pitchFamily="49" charset="0"/>
              </a:rPr>
              <a:t>)</a:t>
            </a:r>
            <a:br>
              <a:rPr lang="en-US" sz="3600" dirty="0">
                <a:latin typeface="Consolas" panose="020B0609020204030204" pitchFamily="49" charset="0"/>
                <a:ea typeface="Menlo" panose="020B0609030804020204" pitchFamily="49" charset="0"/>
                <a:cs typeface="Menlo" panose="020B0609030804020204" pitchFamily="49" charset="0"/>
              </a:rPr>
            </a:br>
            <a:r>
              <a:rPr lang="en-US" sz="3600" dirty="0">
                <a:latin typeface="Consolas" panose="020B0609020204030204" pitchFamily="49" charset="0"/>
                <a:ea typeface="Menlo" panose="020B0609030804020204" pitchFamily="49" charset="0"/>
                <a:cs typeface="Menlo" panose="020B0609030804020204" pitchFamily="49" charset="0"/>
              </a:rPr>
              <a:t>    (</a:t>
            </a:r>
            <a:r>
              <a:rPr lang="en-US" sz="3600" dirty="0">
                <a:solidFill>
                  <a:srgbClr val="FF0000"/>
                </a:solidFill>
                <a:latin typeface="Consolas" panose="020B0609020204030204" pitchFamily="49" charset="0"/>
                <a:ea typeface="Menlo" panose="020B0609030804020204" pitchFamily="49" charset="0"/>
                <a:cs typeface="Menlo" panose="020B0609030804020204" pitchFamily="49" charset="0"/>
              </a:rPr>
              <a:t>&lt;n&gt;</a:t>
            </a:r>
            <a:r>
              <a:rPr lang="en-US" sz="3600" dirty="0">
                <a:latin typeface="Consolas" panose="020B0609020204030204" pitchFamily="49" charset="0"/>
                <a:ea typeface="Menlo" panose="020B0609030804020204" pitchFamily="49" charset="0"/>
                <a:cs typeface="Menlo" panose="020B0609030804020204" pitchFamily="49" charset="0"/>
              </a:rPr>
              <a:t> ^</a:t>
            </a:r>
            <a:r>
              <a:rPr lang="en-US" sz="3600" dirty="0">
                <a:solidFill>
                  <a:srgbClr val="00B050"/>
                </a:solidFill>
                <a:latin typeface="Consolas" panose="020B0609020204030204" pitchFamily="49" charset="0"/>
                <a:ea typeface="Menlo" panose="020B0609030804020204" pitchFamily="49" charset="0"/>
                <a:cs typeface="Menlo" panose="020B0609030804020204" pitchFamily="49" charset="0"/>
              </a:rPr>
              <a:t>bar</a:t>
            </a:r>
            <a:r>
              <a:rPr lang="en-US" sz="3600" dirty="0">
                <a:latin typeface="Consolas" panose="020B0609020204030204" pitchFamily="49" charset="0"/>
                <a:ea typeface="Menlo" panose="020B0609030804020204" pitchFamily="49" charset="0"/>
                <a:cs typeface="Menlo" panose="020B0609030804020204" pitchFamily="49" charset="0"/>
              </a:rPr>
              <a:t> </a:t>
            </a:r>
            <a:r>
              <a:rPr lang="en-US" sz="3600" dirty="0">
                <a:solidFill>
                  <a:srgbClr val="002060"/>
                </a:solidFill>
                <a:latin typeface="Consolas" panose="020B0609020204030204" pitchFamily="49" charset="0"/>
                <a:ea typeface="Menlo" panose="020B0609030804020204" pitchFamily="49" charset="0"/>
                <a:cs typeface="Menlo" panose="020B0609030804020204" pitchFamily="49" charset="0"/>
              </a:rPr>
              <a:t>|one|</a:t>
            </a:r>
            <a:r>
              <a:rPr lang="en-US" sz="3600" dirty="0">
                <a:latin typeface="Consolas" panose="020B0609020204030204" pitchFamily="49" charset="0"/>
                <a:ea typeface="Menlo" panose="020B0609030804020204" pitchFamily="49" charset="0"/>
                <a:cs typeface="Menlo" panose="020B0609030804020204" pitchFamily="49" charset="0"/>
              </a:rPr>
              <a:t>)</a:t>
            </a:r>
            <a:br>
              <a:rPr lang="en-US" sz="3600" dirty="0">
                <a:latin typeface="Consolas" panose="020B0609020204030204" pitchFamily="49" charset="0"/>
                <a:ea typeface="Menlo" panose="020B0609030804020204" pitchFamily="49" charset="0"/>
                <a:cs typeface="Menlo" panose="020B0609030804020204" pitchFamily="49" charset="0"/>
              </a:rPr>
            </a:b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--&gt;</a:t>
            </a:r>
            <a:b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b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a:solidFill>
                  <a:srgbClr val="FF0000"/>
                </a:solidFill>
                <a:latin typeface="Consolas" panose="020B0609020204030204" pitchFamily="49" charset="0"/>
                <a:ea typeface="Menlo" panose="020B0609030804020204" pitchFamily="49" charset="0"/>
                <a:cs typeface="Menlo" panose="020B0609030804020204" pitchFamily="49" charset="0"/>
              </a:rPr>
              <a:t>&lt;n&gt;</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a:solidFill>
                  <a:srgbClr val="00B050"/>
                </a:solidFill>
                <a:latin typeface="Consolas" panose="020B0609020204030204" pitchFamily="49" charset="0"/>
                <a:ea typeface="Menlo" panose="020B0609030804020204" pitchFamily="49" charset="0"/>
                <a:cs typeface="Menlo" panose="020B0609030804020204" pitchFamily="49" charset="0"/>
              </a:rPr>
              <a:t>bar</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a:solidFill>
                  <a:srgbClr val="002060"/>
                </a:solidFill>
                <a:latin typeface="Consolas" panose="020B0609020204030204" pitchFamily="49" charset="0"/>
                <a:ea typeface="Menlo" panose="020B0609030804020204" pitchFamily="49" charset="0"/>
                <a:cs typeface="Menlo" panose="020B0609030804020204" pitchFamily="49" charset="0"/>
              </a:rPr>
              <a:t>|one| - </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a:t>
            </a:r>
            <a:b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b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a:solidFill>
                  <a:srgbClr val="FF0000"/>
                </a:solidFill>
                <a:latin typeface="Consolas" panose="020B0609020204030204" pitchFamily="49" charset="0"/>
                <a:ea typeface="Menlo" panose="020B0609030804020204" pitchFamily="49" charset="0"/>
                <a:cs typeface="Menlo" panose="020B0609030804020204" pitchFamily="49" charset="0"/>
              </a:rPr>
              <a:t>&lt;n&gt;</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a:solidFill>
                  <a:srgbClr val="00B050"/>
                </a:solidFill>
                <a:latin typeface="Consolas" panose="020B0609020204030204" pitchFamily="49" charset="0"/>
                <a:ea typeface="Menlo" panose="020B0609030804020204" pitchFamily="49" charset="0"/>
                <a:cs typeface="Menlo" panose="020B0609030804020204" pitchFamily="49" charset="0"/>
              </a:rPr>
              <a:t>bar</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a:solidFill>
                  <a:srgbClr val="002060"/>
                </a:solidFill>
                <a:latin typeface="Consolas" panose="020B0609020204030204" pitchFamily="49" charset="0"/>
                <a:ea typeface="Menlo" panose="020B0609030804020204" pitchFamily="49" charset="0"/>
                <a:cs typeface="Menlo" panose="020B0609030804020204" pitchFamily="49" charset="0"/>
              </a:rPr>
              <a:t>|two|</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endParaRPr lang="en-US" sz="2800" dirty="0">
              <a:solidFill>
                <a:srgbClr val="5A5A5A"/>
              </a:solidFill>
              <a:latin typeface="Consolas" panose="020B0609020204030204" pitchFamily="49" charset="0"/>
              <a:ea typeface="Menlo" panose="020B0609030804020204" pitchFamily="49" charset="0"/>
              <a:cs typeface="Menlo" panose="020B0609030804020204" pitchFamily="49" charset="0"/>
            </a:endParaRPr>
          </a:p>
          <a:p>
            <a:endParaRPr lang="en-US" dirty="0">
              <a:latin typeface="Consolas" panose="020B0609020204030204" pitchFamily="49" charset="0"/>
            </a:endParaRPr>
          </a:p>
        </p:txBody>
      </p:sp>
      <p:cxnSp>
        <p:nvCxnSpPr>
          <p:cNvPr id="81" name="Elbow Connector 80">
            <a:extLst>
              <a:ext uri="{FF2B5EF4-FFF2-40B4-BE49-F238E27FC236}">
                <a16:creationId xmlns:a16="http://schemas.microsoft.com/office/drawing/2014/main" id="{C9A7DDA3-9590-07E5-AC84-A476AB7DE145}"/>
              </a:ext>
            </a:extLst>
          </p:cNvPr>
          <p:cNvCxnSpPr>
            <a:cxnSpLocks/>
            <a:stCxn id="82" idx="2"/>
          </p:cNvCxnSpPr>
          <p:nvPr/>
        </p:nvCxnSpPr>
        <p:spPr bwMode="gray">
          <a:xfrm rot="10800000">
            <a:off x="4376737" y="1246720"/>
            <a:ext cx="6557795" cy="1448283"/>
          </a:xfrm>
          <a:prstGeom prst="bentConnector3">
            <a:avLst>
              <a:gd name="adj1" fmla="val -8680"/>
            </a:avLst>
          </a:prstGeom>
          <a:ln w="57150" cap="rnd">
            <a:solidFill>
              <a:schemeClr val="tx2"/>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Right Bracket 81">
            <a:extLst>
              <a:ext uri="{FF2B5EF4-FFF2-40B4-BE49-F238E27FC236}">
                <a16:creationId xmlns:a16="http://schemas.microsoft.com/office/drawing/2014/main" id="{5B716263-A877-1AD5-B4F1-6F484027FA00}"/>
              </a:ext>
            </a:extLst>
          </p:cNvPr>
          <p:cNvSpPr/>
          <p:nvPr/>
        </p:nvSpPr>
        <p:spPr bwMode="gray">
          <a:xfrm>
            <a:off x="10734506" y="2061589"/>
            <a:ext cx="200025" cy="1266825"/>
          </a:xfrm>
          <a:prstGeom prst="rightBracket">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Right Bracket 82">
            <a:extLst>
              <a:ext uri="{FF2B5EF4-FFF2-40B4-BE49-F238E27FC236}">
                <a16:creationId xmlns:a16="http://schemas.microsoft.com/office/drawing/2014/main" id="{6A71A936-1213-7AC3-43F7-75FFA42838A9}"/>
              </a:ext>
            </a:extLst>
          </p:cNvPr>
          <p:cNvSpPr/>
          <p:nvPr/>
        </p:nvSpPr>
        <p:spPr bwMode="gray">
          <a:xfrm>
            <a:off x="10734506" y="3736613"/>
            <a:ext cx="200025" cy="1266825"/>
          </a:xfrm>
          <a:prstGeom prst="rightBracket">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4" name="Elbow Connector 83">
            <a:extLst>
              <a:ext uri="{FF2B5EF4-FFF2-40B4-BE49-F238E27FC236}">
                <a16:creationId xmlns:a16="http://schemas.microsoft.com/office/drawing/2014/main" id="{ECA2F724-0340-374E-DC59-969DA9C5DFC3}"/>
              </a:ext>
            </a:extLst>
          </p:cNvPr>
          <p:cNvCxnSpPr>
            <a:cxnSpLocks/>
          </p:cNvCxnSpPr>
          <p:nvPr/>
        </p:nvCxnSpPr>
        <p:spPr bwMode="gray">
          <a:xfrm rot="10800000" flipV="1">
            <a:off x="4124325" y="4355342"/>
            <a:ext cx="6810208" cy="1144432"/>
          </a:xfrm>
          <a:prstGeom prst="bentConnector3">
            <a:avLst>
              <a:gd name="adj1" fmla="val -7904"/>
            </a:avLst>
          </a:prstGeom>
          <a:ln w="57150" cap="rnd">
            <a:solidFill>
              <a:schemeClr val="tx2"/>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Elbow Connector 84">
            <a:extLst>
              <a:ext uri="{FF2B5EF4-FFF2-40B4-BE49-F238E27FC236}">
                <a16:creationId xmlns:a16="http://schemas.microsoft.com/office/drawing/2014/main" id="{E9CD06FD-D430-4B88-2993-AAEDCE1665EF}"/>
              </a:ext>
            </a:extLst>
          </p:cNvPr>
          <p:cNvCxnSpPr>
            <a:cxnSpLocks/>
          </p:cNvCxnSpPr>
          <p:nvPr/>
        </p:nvCxnSpPr>
        <p:spPr bwMode="gray">
          <a:xfrm rot="10800000" flipV="1">
            <a:off x="1935959" y="1246719"/>
            <a:ext cx="2569366" cy="783090"/>
          </a:xfrm>
          <a:prstGeom prst="bentConnector3">
            <a:avLst>
              <a:gd name="adj1" fmla="val 100046"/>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6472D2E0-E82F-C479-1577-C8589C1CA967}"/>
              </a:ext>
            </a:extLst>
          </p:cNvPr>
          <p:cNvCxnSpPr>
            <a:cxnSpLocks/>
          </p:cNvCxnSpPr>
          <p:nvPr/>
        </p:nvCxnSpPr>
        <p:spPr bwMode="gray">
          <a:xfrm rot="10800000">
            <a:off x="1935959" y="4927559"/>
            <a:ext cx="2531266" cy="571607"/>
          </a:xfrm>
          <a:prstGeom prst="bentConnector3">
            <a:avLst>
              <a:gd name="adj1" fmla="val 100047"/>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507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DEEC20-3DC5-92E3-9978-8117F140BF79}"/>
              </a:ext>
            </a:extLst>
          </p:cNvPr>
          <p:cNvSpPr>
            <a:spLocks noGrp="1"/>
          </p:cNvSpPr>
          <p:nvPr>
            <p:ph type="title"/>
          </p:nvPr>
        </p:nvSpPr>
        <p:spPr/>
        <p:txBody>
          <a:bodyPr/>
          <a:lstStyle/>
          <a:p>
            <a:r>
              <a:rPr lang="en-US" dirty="0"/>
              <a:t>Adding and Removing WMEs</a:t>
            </a:r>
          </a:p>
        </p:txBody>
      </p:sp>
      <p:sp>
        <p:nvSpPr>
          <p:cNvPr id="4" name="Content Placeholder 5">
            <a:extLst>
              <a:ext uri="{FF2B5EF4-FFF2-40B4-BE49-F238E27FC236}">
                <a16:creationId xmlns:a16="http://schemas.microsoft.com/office/drawing/2014/main" id="{35892AE5-ED69-3B9C-43BD-99A8B6A8B3E1}"/>
              </a:ext>
            </a:extLst>
          </p:cNvPr>
          <p:cNvSpPr txBox="1">
            <a:spLocks/>
          </p:cNvSpPr>
          <p:nvPr/>
        </p:nvSpPr>
        <p:spPr bwMode="gray">
          <a:xfrm>
            <a:off x="4257675" y="1557210"/>
            <a:ext cx="7372350" cy="3930085"/>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3600" dirty="0" err="1">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sp</a:t>
            </a: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{example*rule</a:t>
            </a:r>
            <a:b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b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(state &lt;s&gt; ^foo &lt;n&gt;)</a:t>
            </a:r>
            <a:b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b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(&lt;n&gt; ^bar |one|)</a:t>
            </a:r>
            <a:br>
              <a:rPr lang="en-US" sz="3600" dirty="0">
                <a:latin typeface="Consolas" panose="020B0609020204030204" pitchFamily="49" charset="0"/>
                <a:ea typeface="Menlo" panose="020B0609030804020204" pitchFamily="49" charset="0"/>
                <a:cs typeface="Menlo" panose="020B0609030804020204" pitchFamily="49" charset="0"/>
              </a:rPr>
            </a:b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--&gt;</a:t>
            </a:r>
            <a:b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b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a:solidFill>
                  <a:srgbClr val="FF0000"/>
                </a:solidFill>
                <a:latin typeface="Consolas" panose="020B0609020204030204" pitchFamily="49" charset="0"/>
                <a:ea typeface="Menlo" panose="020B0609030804020204" pitchFamily="49" charset="0"/>
                <a:cs typeface="Menlo" panose="020B0609030804020204" pitchFamily="49" charset="0"/>
              </a:rPr>
              <a:t>&lt;n&gt;</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a:solidFill>
                  <a:srgbClr val="00B050"/>
                </a:solidFill>
                <a:latin typeface="Consolas" panose="020B0609020204030204" pitchFamily="49" charset="0"/>
                <a:ea typeface="Menlo" panose="020B0609030804020204" pitchFamily="49" charset="0"/>
                <a:cs typeface="Menlo" panose="020B0609030804020204" pitchFamily="49" charset="0"/>
              </a:rPr>
              <a:t>bar</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a:solidFill>
                  <a:srgbClr val="002060"/>
                </a:solidFill>
                <a:latin typeface="Consolas" panose="020B0609020204030204" pitchFamily="49" charset="0"/>
                <a:ea typeface="Menlo" panose="020B0609030804020204" pitchFamily="49" charset="0"/>
                <a:cs typeface="Menlo" panose="020B0609030804020204" pitchFamily="49" charset="0"/>
              </a:rPr>
              <a:t>|one| - </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a:t>
            </a:r>
            <a:b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b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a:solidFill>
                  <a:srgbClr val="FF0000"/>
                </a:solidFill>
                <a:latin typeface="Consolas" panose="020B0609020204030204" pitchFamily="49" charset="0"/>
                <a:ea typeface="Menlo" panose="020B0609030804020204" pitchFamily="49" charset="0"/>
                <a:cs typeface="Menlo" panose="020B0609030804020204" pitchFamily="49" charset="0"/>
              </a:rPr>
              <a:t>&lt;n&gt;</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a:solidFill>
                  <a:srgbClr val="00B050"/>
                </a:solidFill>
                <a:latin typeface="Consolas" panose="020B0609020204030204" pitchFamily="49" charset="0"/>
                <a:ea typeface="Menlo" panose="020B0609030804020204" pitchFamily="49" charset="0"/>
                <a:cs typeface="Menlo" panose="020B0609030804020204" pitchFamily="49" charset="0"/>
              </a:rPr>
              <a:t>bar</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a:solidFill>
                  <a:srgbClr val="002060"/>
                </a:solidFill>
                <a:latin typeface="Consolas" panose="020B0609020204030204" pitchFamily="49" charset="0"/>
                <a:ea typeface="Menlo" panose="020B0609030804020204" pitchFamily="49" charset="0"/>
                <a:cs typeface="Menlo" panose="020B0609030804020204" pitchFamily="49" charset="0"/>
              </a:rPr>
              <a:t>|two|</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a:t>
            </a:r>
            <a:endParaRPr lang="en-US" sz="28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endParaRPr>
          </a:p>
        </p:txBody>
      </p:sp>
      <p:sp>
        <p:nvSpPr>
          <p:cNvPr id="7" name="Oval 6">
            <a:extLst>
              <a:ext uri="{FF2B5EF4-FFF2-40B4-BE49-F238E27FC236}">
                <a16:creationId xmlns:a16="http://schemas.microsoft.com/office/drawing/2014/main" id="{C45F4DE8-3EB1-6402-DDEE-C6433808B6B5}"/>
              </a:ext>
            </a:extLst>
          </p:cNvPr>
          <p:cNvSpPr/>
          <p:nvPr/>
        </p:nvSpPr>
        <p:spPr bwMode="gray">
          <a:xfrm>
            <a:off x="391712" y="3416164"/>
            <a:ext cx="374116" cy="374116"/>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ysClr val="windowText" lastClr="000000"/>
                </a:solidFill>
              </a:rPr>
              <a:t>S</a:t>
            </a:r>
          </a:p>
        </p:txBody>
      </p:sp>
      <p:sp>
        <p:nvSpPr>
          <p:cNvPr id="9" name="TextBox 8">
            <a:extLst>
              <a:ext uri="{FF2B5EF4-FFF2-40B4-BE49-F238E27FC236}">
                <a16:creationId xmlns:a16="http://schemas.microsoft.com/office/drawing/2014/main" id="{04945F3C-8AB5-715B-12EF-EDCA1D3EFA92}"/>
              </a:ext>
            </a:extLst>
          </p:cNvPr>
          <p:cNvSpPr txBox="1"/>
          <p:nvPr/>
        </p:nvSpPr>
        <p:spPr bwMode="gray">
          <a:xfrm>
            <a:off x="922773" y="3233890"/>
            <a:ext cx="509755" cy="369332"/>
          </a:xfrm>
          <a:prstGeom prst="rect">
            <a:avLst/>
          </a:prstGeom>
          <a:noFill/>
        </p:spPr>
        <p:txBody>
          <a:bodyPr vert="horz" wrap="none" lIns="0" tIns="0" rIns="0" bIns="0" rtlCol="0">
            <a:spAutoFit/>
          </a:bodyPr>
          <a:lstStyle/>
          <a:p>
            <a:pPr algn="l">
              <a:spcBef>
                <a:spcPts val="600"/>
              </a:spcBef>
            </a:pPr>
            <a:r>
              <a:rPr lang="en-US" sz="2400" dirty="0">
                <a:solidFill>
                  <a:srgbClr val="00B050"/>
                </a:solidFill>
                <a:latin typeface="Consolas" panose="020B0609020204030204" pitchFamily="49" charset="0"/>
                <a:ea typeface="Menlo" panose="020B0609030804020204" pitchFamily="49" charset="0"/>
                <a:cs typeface="Menlo" panose="020B0609030804020204" pitchFamily="49" charset="0"/>
              </a:rPr>
              <a:t>foo</a:t>
            </a:r>
          </a:p>
        </p:txBody>
      </p:sp>
      <p:sp>
        <p:nvSpPr>
          <p:cNvPr id="10" name="TextBox 9">
            <a:extLst>
              <a:ext uri="{FF2B5EF4-FFF2-40B4-BE49-F238E27FC236}">
                <a16:creationId xmlns:a16="http://schemas.microsoft.com/office/drawing/2014/main" id="{79AAD452-45C1-9A18-8AC7-8F529999A8D1}"/>
              </a:ext>
            </a:extLst>
          </p:cNvPr>
          <p:cNvSpPr txBox="1"/>
          <p:nvPr/>
        </p:nvSpPr>
        <p:spPr bwMode="gray">
          <a:xfrm>
            <a:off x="3268929" y="3420948"/>
            <a:ext cx="849592" cy="369332"/>
          </a:xfrm>
          <a:prstGeom prst="rect">
            <a:avLst/>
          </a:prstGeom>
          <a:noFill/>
        </p:spPr>
        <p:txBody>
          <a:bodyPr vert="horz" wrap="none" lIns="0" tIns="0" rIns="0" bIns="0" rtlCol="0">
            <a:spAutoFit/>
          </a:bodyPr>
          <a:lstStyle/>
          <a:p>
            <a:pPr algn="l">
              <a:spcBef>
                <a:spcPts val="600"/>
              </a:spcBef>
            </a:pPr>
            <a:r>
              <a:rPr lang="en-US" sz="2400" dirty="0">
                <a:solidFill>
                  <a:srgbClr val="002060"/>
                </a:solidFill>
                <a:latin typeface="Consolas" panose="020B0609020204030204" pitchFamily="49" charset="0"/>
                <a:ea typeface="Menlo" panose="020B0609030804020204" pitchFamily="49" charset="0"/>
                <a:cs typeface="Menlo" panose="020B0609030804020204" pitchFamily="49" charset="0"/>
              </a:rPr>
              <a:t>“one”</a:t>
            </a:r>
          </a:p>
        </p:txBody>
      </p:sp>
      <p:cxnSp>
        <p:nvCxnSpPr>
          <p:cNvPr id="12" name="Straight Arrow Connector 11">
            <a:extLst>
              <a:ext uri="{FF2B5EF4-FFF2-40B4-BE49-F238E27FC236}">
                <a16:creationId xmlns:a16="http://schemas.microsoft.com/office/drawing/2014/main" id="{79B718E1-631D-F3EC-1B94-BA3AE5DBC059}"/>
              </a:ext>
            </a:extLst>
          </p:cNvPr>
          <p:cNvCxnSpPr>
            <a:cxnSpLocks/>
            <a:stCxn id="7" idx="6"/>
            <a:endCxn id="62" idx="2"/>
          </p:cNvCxnSpPr>
          <p:nvPr/>
        </p:nvCxnSpPr>
        <p:spPr bwMode="gray">
          <a:xfrm>
            <a:off x="765828" y="3603222"/>
            <a:ext cx="1088906" cy="0"/>
          </a:xfrm>
          <a:prstGeom prst="straightConnector1">
            <a:avLst/>
          </a:prstGeom>
          <a:ln w="5715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2D94670-CBAB-FEA9-572C-B1A3C5A125B3}"/>
              </a:ext>
            </a:extLst>
          </p:cNvPr>
          <p:cNvSpPr txBox="1"/>
          <p:nvPr/>
        </p:nvSpPr>
        <p:spPr bwMode="gray">
          <a:xfrm>
            <a:off x="3260625" y="4033631"/>
            <a:ext cx="849592" cy="369332"/>
          </a:xfrm>
          <a:prstGeom prst="rect">
            <a:avLst/>
          </a:prstGeom>
          <a:noFill/>
        </p:spPr>
        <p:txBody>
          <a:bodyPr vert="horz" wrap="none" lIns="0" tIns="0" rIns="0" bIns="0" rtlCol="0">
            <a:spAutoFit/>
          </a:bodyPr>
          <a:lstStyle/>
          <a:p>
            <a:pPr algn="l">
              <a:spcBef>
                <a:spcPts val="600"/>
              </a:spcBef>
            </a:pPr>
            <a:r>
              <a:rPr lang="en-US" sz="2400" dirty="0">
                <a:solidFill>
                  <a:srgbClr val="002060"/>
                </a:solidFill>
                <a:latin typeface="Consolas" panose="020B0609020204030204" pitchFamily="49" charset="0"/>
                <a:ea typeface="Menlo" panose="020B0609030804020204" pitchFamily="49" charset="0"/>
                <a:cs typeface="Menlo" panose="020B0609030804020204" pitchFamily="49" charset="0"/>
              </a:rPr>
              <a:t>“two”</a:t>
            </a:r>
          </a:p>
        </p:txBody>
      </p:sp>
      <p:cxnSp>
        <p:nvCxnSpPr>
          <p:cNvPr id="19" name="Elbow Connector 18">
            <a:extLst>
              <a:ext uri="{FF2B5EF4-FFF2-40B4-BE49-F238E27FC236}">
                <a16:creationId xmlns:a16="http://schemas.microsoft.com/office/drawing/2014/main" id="{2EE74749-057A-CC70-CC62-BD29DFD5142D}"/>
              </a:ext>
            </a:extLst>
          </p:cNvPr>
          <p:cNvCxnSpPr>
            <a:cxnSpLocks/>
            <a:stCxn id="62" idx="4"/>
            <a:endCxn id="16" idx="1"/>
          </p:cNvCxnSpPr>
          <p:nvPr/>
        </p:nvCxnSpPr>
        <p:spPr bwMode="gray">
          <a:xfrm rot="16200000" flipH="1">
            <a:off x="2437200" y="3394871"/>
            <a:ext cx="428017" cy="1218833"/>
          </a:xfrm>
          <a:prstGeom prst="bentConnector2">
            <a:avLst/>
          </a:prstGeom>
          <a:ln w="57150" cap="rnd">
            <a:solidFill>
              <a:srgbClr val="00B050"/>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A494053D-EFB2-6C52-9FE4-0D28DCBE247D}"/>
              </a:ext>
            </a:extLst>
          </p:cNvPr>
          <p:cNvSpPr/>
          <p:nvPr/>
        </p:nvSpPr>
        <p:spPr bwMode="gray">
          <a:xfrm>
            <a:off x="585786" y="1035141"/>
            <a:ext cx="3790950" cy="423155"/>
          </a:xfrm>
          <a:prstGeom prst="rect">
            <a:avLst/>
          </a:prstGeom>
          <a:solidFill>
            <a:schemeClr val="bg2"/>
          </a:solid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i="1" dirty="0">
                <a:solidFill>
                  <a:schemeClr val="accent6"/>
                </a:solidFill>
                <a:latin typeface="+mj-lt"/>
                <a:ea typeface="Menlo" panose="020B0609030804020204" pitchFamily="49" charset="0"/>
                <a:cs typeface="Menlo" panose="020B0609030804020204" pitchFamily="49" charset="0"/>
              </a:rPr>
              <a:t>If this graph pattern exists…</a:t>
            </a:r>
          </a:p>
        </p:txBody>
      </p:sp>
      <p:cxnSp>
        <p:nvCxnSpPr>
          <p:cNvPr id="24" name="Straight Connector 23">
            <a:extLst>
              <a:ext uri="{FF2B5EF4-FFF2-40B4-BE49-F238E27FC236}">
                <a16:creationId xmlns:a16="http://schemas.microsoft.com/office/drawing/2014/main" id="{AF6C506B-84CD-A86D-2E78-D4335EA7D003}"/>
              </a:ext>
            </a:extLst>
          </p:cNvPr>
          <p:cNvCxnSpPr>
            <a:cxnSpLocks/>
            <a:stCxn id="23" idx="2"/>
          </p:cNvCxnSpPr>
          <p:nvPr/>
        </p:nvCxnSpPr>
        <p:spPr bwMode="gray">
          <a:xfrm>
            <a:off x="2481261" y="1458296"/>
            <a:ext cx="58205" cy="447802"/>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A855291-6C2D-1C8D-CB08-246FCD43D61A}"/>
              </a:ext>
            </a:extLst>
          </p:cNvPr>
          <p:cNvSpPr/>
          <p:nvPr/>
        </p:nvSpPr>
        <p:spPr bwMode="gray">
          <a:xfrm>
            <a:off x="333375" y="5020154"/>
            <a:ext cx="3790950" cy="959240"/>
          </a:xfrm>
          <a:prstGeom prst="rect">
            <a:avLst/>
          </a:prstGeom>
          <a:solidFill>
            <a:schemeClr val="bg2"/>
          </a:solid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i="1" dirty="0">
                <a:solidFill>
                  <a:schemeClr val="accent6"/>
                </a:solidFill>
                <a:latin typeface="+mj-lt"/>
                <a:ea typeface="Menlo" panose="020B0609030804020204" pitchFamily="49" charset="0"/>
                <a:cs typeface="Menlo" panose="020B0609030804020204" pitchFamily="49" charset="0"/>
              </a:rPr>
              <a:t>Replace “one” with “two” </a:t>
            </a:r>
            <a:br>
              <a:rPr lang="en-US" sz="2000" b="1" i="1" dirty="0">
                <a:solidFill>
                  <a:schemeClr val="accent6"/>
                </a:solidFill>
                <a:latin typeface="+mj-lt"/>
                <a:ea typeface="Menlo" panose="020B0609030804020204" pitchFamily="49" charset="0"/>
                <a:cs typeface="Menlo" panose="020B0609030804020204" pitchFamily="49" charset="0"/>
              </a:rPr>
            </a:br>
            <a:r>
              <a:rPr lang="en-US" sz="2000" b="1" i="1" dirty="0">
                <a:solidFill>
                  <a:schemeClr val="accent6"/>
                </a:solidFill>
                <a:latin typeface="+mj-lt"/>
                <a:ea typeface="Menlo" panose="020B0609030804020204" pitchFamily="49" charset="0"/>
                <a:cs typeface="Menlo" panose="020B0609030804020204" pitchFamily="49" charset="0"/>
              </a:rPr>
              <a:t>(</a:t>
            </a:r>
            <a:r>
              <a:rPr lang="en-US" b="1" i="1" dirty="0">
                <a:solidFill>
                  <a:schemeClr val="accent6"/>
                </a:solidFill>
                <a:latin typeface="+mj-lt"/>
                <a:ea typeface="Menlo" panose="020B0609030804020204" pitchFamily="49" charset="0"/>
                <a:cs typeface="Menlo" panose="020B0609030804020204" pitchFamily="49" charset="0"/>
              </a:rPr>
              <a:t>by removing the “one” WME </a:t>
            </a:r>
            <a:br>
              <a:rPr lang="en-US" b="1" i="1" dirty="0">
                <a:solidFill>
                  <a:schemeClr val="accent6"/>
                </a:solidFill>
                <a:latin typeface="+mj-lt"/>
                <a:ea typeface="Menlo" panose="020B0609030804020204" pitchFamily="49" charset="0"/>
                <a:cs typeface="Menlo" panose="020B0609030804020204" pitchFamily="49" charset="0"/>
              </a:rPr>
            </a:br>
            <a:r>
              <a:rPr lang="en-US" b="1" i="1" dirty="0">
                <a:solidFill>
                  <a:schemeClr val="accent6"/>
                </a:solidFill>
                <a:latin typeface="+mj-lt"/>
                <a:ea typeface="Menlo" panose="020B0609030804020204" pitchFamily="49" charset="0"/>
                <a:cs typeface="Menlo" panose="020B0609030804020204" pitchFamily="49" charset="0"/>
              </a:rPr>
              <a:t>and adding the “two” WME)</a:t>
            </a:r>
            <a:endParaRPr lang="en-US" sz="2000" b="1" i="1" dirty="0">
              <a:solidFill>
                <a:schemeClr val="accent6"/>
              </a:solidFill>
              <a:latin typeface="+mj-lt"/>
              <a:ea typeface="Menlo" panose="020B0609030804020204" pitchFamily="49" charset="0"/>
              <a:cs typeface="Menlo" panose="020B0609030804020204" pitchFamily="49" charset="0"/>
            </a:endParaRPr>
          </a:p>
        </p:txBody>
      </p:sp>
      <p:cxnSp>
        <p:nvCxnSpPr>
          <p:cNvPr id="29" name="Straight Connector 28">
            <a:extLst>
              <a:ext uri="{FF2B5EF4-FFF2-40B4-BE49-F238E27FC236}">
                <a16:creationId xmlns:a16="http://schemas.microsoft.com/office/drawing/2014/main" id="{9391D877-3CE0-BD0F-3A5C-4B1400360ACC}"/>
              </a:ext>
            </a:extLst>
          </p:cNvPr>
          <p:cNvCxnSpPr>
            <a:cxnSpLocks/>
            <a:stCxn id="28" idx="0"/>
          </p:cNvCxnSpPr>
          <p:nvPr/>
        </p:nvCxnSpPr>
        <p:spPr bwMode="gray">
          <a:xfrm flipV="1">
            <a:off x="2228850" y="4439079"/>
            <a:ext cx="542826" cy="581075"/>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E8914678-BC77-3FFC-FC8D-BA5329F13E3D}"/>
              </a:ext>
            </a:extLst>
          </p:cNvPr>
          <p:cNvSpPr/>
          <p:nvPr/>
        </p:nvSpPr>
        <p:spPr bwMode="gray">
          <a:xfrm>
            <a:off x="1854734" y="3416164"/>
            <a:ext cx="374116" cy="374116"/>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cxnSp>
        <p:nvCxnSpPr>
          <p:cNvPr id="63" name="Straight Arrow Connector 62">
            <a:extLst>
              <a:ext uri="{FF2B5EF4-FFF2-40B4-BE49-F238E27FC236}">
                <a16:creationId xmlns:a16="http://schemas.microsoft.com/office/drawing/2014/main" id="{8951D37B-58CA-08D4-9ABF-649DB2358C19}"/>
              </a:ext>
            </a:extLst>
          </p:cNvPr>
          <p:cNvCxnSpPr>
            <a:cxnSpLocks/>
            <a:stCxn id="62" idx="6"/>
            <a:endCxn id="10" idx="1"/>
          </p:cNvCxnSpPr>
          <p:nvPr/>
        </p:nvCxnSpPr>
        <p:spPr bwMode="gray">
          <a:xfrm>
            <a:off x="2228850" y="3603222"/>
            <a:ext cx="1040079" cy="2392"/>
          </a:xfrm>
          <a:prstGeom prst="straightConnector1">
            <a:avLst/>
          </a:prstGeom>
          <a:ln w="57150" cap="rnd">
            <a:solidFill>
              <a:srgbClr val="00B050"/>
            </a:solidFill>
            <a:prstDash val="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C8B525A-38FC-5AAC-B8A6-074AD2C0C871}"/>
              </a:ext>
            </a:extLst>
          </p:cNvPr>
          <p:cNvSpPr txBox="1"/>
          <p:nvPr/>
        </p:nvSpPr>
        <p:spPr bwMode="gray">
          <a:xfrm>
            <a:off x="2336968" y="3233890"/>
            <a:ext cx="509755" cy="369332"/>
          </a:xfrm>
          <a:prstGeom prst="rect">
            <a:avLst/>
          </a:prstGeom>
          <a:noFill/>
        </p:spPr>
        <p:txBody>
          <a:bodyPr vert="horz" wrap="none" lIns="0" tIns="0" rIns="0" bIns="0" rtlCol="0">
            <a:spAutoFit/>
          </a:bodyPr>
          <a:lstStyle/>
          <a:p>
            <a:pPr algn="l">
              <a:spcBef>
                <a:spcPts val="600"/>
              </a:spcBef>
            </a:pPr>
            <a:r>
              <a:rPr lang="en-US" sz="2400" dirty="0">
                <a:solidFill>
                  <a:srgbClr val="00B050"/>
                </a:solidFill>
                <a:latin typeface="Consolas" panose="020B0609020204030204" pitchFamily="49" charset="0"/>
                <a:ea typeface="Menlo" panose="020B0609030804020204" pitchFamily="49" charset="0"/>
                <a:cs typeface="Menlo" panose="020B0609030804020204" pitchFamily="49" charset="0"/>
              </a:rPr>
              <a:t>bar</a:t>
            </a:r>
          </a:p>
        </p:txBody>
      </p:sp>
      <p:sp>
        <p:nvSpPr>
          <p:cNvPr id="69" name="TextBox 68">
            <a:extLst>
              <a:ext uri="{FF2B5EF4-FFF2-40B4-BE49-F238E27FC236}">
                <a16:creationId xmlns:a16="http://schemas.microsoft.com/office/drawing/2014/main" id="{85C37C60-EFAC-8255-B1D6-4CB927016104}"/>
              </a:ext>
            </a:extLst>
          </p:cNvPr>
          <p:cNvSpPr txBox="1"/>
          <p:nvPr/>
        </p:nvSpPr>
        <p:spPr bwMode="gray">
          <a:xfrm>
            <a:off x="2336968" y="3802757"/>
            <a:ext cx="509755" cy="369332"/>
          </a:xfrm>
          <a:prstGeom prst="rect">
            <a:avLst/>
          </a:prstGeom>
          <a:noFill/>
        </p:spPr>
        <p:txBody>
          <a:bodyPr vert="horz" wrap="none" lIns="0" tIns="0" rIns="0" bIns="0" rtlCol="0">
            <a:spAutoFit/>
          </a:bodyPr>
          <a:lstStyle/>
          <a:p>
            <a:pPr algn="l">
              <a:spcBef>
                <a:spcPts val="600"/>
              </a:spcBef>
            </a:pPr>
            <a:r>
              <a:rPr lang="en-US" sz="2400" dirty="0">
                <a:solidFill>
                  <a:srgbClr val="00B050"/>
                </a:solidFill>
                <a:latin typeface="Consolas" panose="020B0609020204030204" pitchFamily="49" charset="0"/>
                <a:ea typeface="Menlo" panose="020B0609030804020204" pitchFamily="49" charset="0"/>
                <a:cs typeface="Menlo" panose="020B0609030804020204" pitchFamily="49" charset="0"/>
              </a:rPr>
              <a:t>bar</a:t>
            </a:r>
          </a:p>
        </p:txBody>
      </p:sp>
      <p:sp>
        <p:nvSpPr>
          <p:cNvPr id="74" name="Oval 73">
            <a:extLst>
              <a:ext uri="{FF2B5EF4-FFF2-40B4-BE49-F238E27FC236}">
                <a16:creationId xmlns:a16="http://schemas.microsoft.com/office/drawing/2014/main" id="{00188994-F144-0080-5E9D-27F34BBF3686}"/>
              </a:ext>
            </a:extLst>
          </p:cNvPr>
          <p:cNvSpPr/>
          <p:nvPr/>
        </p:nvSpPr>
        <p:spPr bwMode="gray">
          <a:xfrm>
            <a:off x="391712" y="2190452"/>
            <a:ext cx="374116" cy="374116"/>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ysClr val="windowText" lastClr="000000"/>
                </a:solidFill>
              </a:rPr>
              <a:t>S</a:t>
            </a:r>
          </a:p>
        </p:txBody>
      </p:sp>
      <p:sp>
        <p:nvSpPr>
          <p:cNvPr id="75" name="TextBox 74">
            <a:extLst>
              <a:ext uri="{FF2B5EF4-FFF2-40B4-BE49-F238E27FC236}">
                <a16:creationId xmlns:a16="http://schemas.microsoft.com/office/drawing/2014/main" id="{C69BCD02-6BD6-8049-2C2E-16CF65AC2A8C}"/>
              </a:ext>
            </a:extLst>
          </p:cNvPr>
          <p:cNvSpPr txBox="1"/>
          <p:nvPr/>
        </p:nvSpPr>
        <p:spPr bwMode="gray">
          <a:xfrm>
            <a:off x="922773" y="2008178"/>
            <a:ext cx="509755" cy="369332"/>
          </a:xfrm>
          <a:prstGeom prst="rect">
            <a:avLst/>
          </a:prstGeom>
          <a:noFill/>
        </p:spPr>
        <p:txBody>
          <a:bodyPr vert="horz" wrap="none" lIns="0" tIns="0" rIns="0" bIns="0" rtlCol="0">
            <a:spAutoFit/>
          </a:bodyPr>
          <a:lstStyle/>
          <a:p>
            <a:pPr algn="l">
              <a:spcBef>
                <a:spcPts val="600"/>
              </a:spcBef>
            </a:pPr>
            <a:r>
              <a:rPr lang="en-US" sz="2400" dirty="0">
                <a:solidFill>
                  <a:srgbClr val="00B050"/>
                </a:solidFill>
                <a:latin typeface="Consolas" panose="020B0609020204030204" pitchFamily="49" charset="0"/>
                <a:ea typeface="Menlo" panose="020B0609030804020204" pitchFamily="49" charset="0"/>
                <a:cs typeface="Menlo" panose="020B0609030804020204" pitchFamily="49" charset="0"/>
              </a:rPr>
              <a:t>foo</a:t>
            </a:r>
          </a:p>
        </p:txBody>
      </p:sp>
      <p:sp>
        <p:nvSpPr>
          <p:cNvPr id="76" name="TextBox 75">
            <a:extLst>
              <a:ext uri="{FF2B5EF4-FFF2-40B4-BE49-F238E27FC236}">
                <a16:creationId xmlns:a16="http://schemas.microsoft.com/office/drawing/2014/main" id="{3F4AFA3C-D801-609C-770B-4288D0779E3F}"/>
              </a:ext>
            </a:extLst>
          </p:cNvPr>
          <p:cNvSpPr txBox="1"/>
          <p:nvPr/>
        </p:nvSpPr>
        <p:spPr bwMode="gray">
          <a:xfrm>
            <a:off x="3268929" y="2195236"/>
            <a:ext cx="849592" cy="369332"/>
          </a:xfrm>
          <a:prstGeom prst="rect">
            <a:avLst/>
          </a:prstGeom>
          <a:noFill/>
        </p:spPr>
        <p:txBody>
          <a:bodyPr vert="horz" wrap="none" lIns="0" tIns="0" rIns="0" bIns="0" rtlCol="0">
            <a:spAutoFit/>
          </a:bodyPr>
          <a:lstStyle/>
          <a:p>
            <a:pPr algn="l">
              <a:spcBef>
                <a:spcPts val="600"/>
              </a:spcBef>
            </a:pPr>
            <a:r>
              <a:rPr lang="en-US" sz="2400" dirty="0">
                <a:solidFill>
                  <a:srgbClr val="002060"/>
                </a:solidFill>
                <a:latin typeface="Consolas" panose="020B0609020204030204" pitchFamily="49" charset="0"/>
                <a:ea typeface="Menlo" panose="020B0609030804020204" pitchFamily="49" charset="0"/>
                <a:cs typeface="Menlo" panose="020B0609030804020204" pitchFamily="49" charset="0"/>
              </a:rPr>
              <a:t>“one”</a:t>
            </a:r>
          </a:p>
        </p:txBody>
      </p:sp>
      <p:cxnSp>
        <p:nvCxnSpPr>
          <p:cNvPr id="77" name="Straight Arrow Connector 76">
            <a:extLst>
              <a:ext uri="{FF2B5EF4-FFF2-40B4-BE49-F238E27FC236}">
                <a16:creationId xmlns:a16="http://schemas.microsoft.com/office/drawing/2014/main" id="{E5472BBE-6DEE-7DBD-AA40-A4A437A36D5C}"/>
              </a:ext>
            </a:extLst>
          </p:cNvPr>
          <p:cNvCxnSpPr>
            <a:cxnSpLocks/>
            <a:stCxn id="74" idx="6"/>
            <a:endCxn id="78" idx="2"/>
          </p:cNvCxnSpPr>
          <p:nvPr/>
        </p:nvCxnSpPr>
        <p:spPr bwMode="gray">
          <a:xfrm>
            <a:off x="765828" y="2377510"/>
            <a:ext cx="1088906" cy="0"/>
          </a:xfrm>
          <a:prstGeom prst="straightConnector1">
            <a:avLst/>
          </a:prstGeom>
          <a:ln w="5715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82ED7D67-DD9D-2901-7174-6EE81671C497}"/>
              </a:ext>
            </a:extLst>
          </p:cNvPr>
          <p:cNvSpPr/>
          <p:nvPr/>
        </p:nvSpPr>
        <p:spPr bwMode="gray">
          <a:xfrm>
            <a:off x="1854734" y="2190452"/>
            <a:ext cx="374116" cy="374116"/>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cxnSp>
        <p:nvCxnSpPr>
          <p:cNvPr id="79" name="Straight Arrow Connector 78">
            <a:extLst>
              <a:ext uri="{FF2B5EF4-FFF2-40B4-BE49-F238E27FC236}">
                <a16:creationId xmlns:a16="http://schemas.microsoft.com/office/drawing/2014/main" id="{1B4D15C0-FE8F-9879-ED2E-505D3A072B08}"/>
              </a:ext>
            </a:extLst>
          </p:cNvPr>
          <p:cNvCxnSpPr>
            <a:cxnSpLocks/>
            <a:stCxn id="78" idx="6"/>
            <a:endCxn id="76" idx="1"/>
          </p:cNvCxnSpPr>
          <p:nvPr/>
        </p:nvCxnSpPr>
        <p:spPr bwMode="gray">
          <a:xfrm>
            <a:off x="2228850" y="2377510"/>
            <a:ext cx="1040079" cy="2392"/>
          </a:xfrm>
          <a:prstGeom prst="straightConnector1">
            <a:avLst/>
          </a:prstGeom>
          <a:ln w="5715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576DB8D-9380-BABD-1CAE-7026D9ACE7F9}"/>
              </a:ext>
            </a:extLst>
          </p:cNvPr>
          <p:cNvSpPr txBox="1"/>
          <p:nvPr/>
        </p:nvSpPr>
        <p:spPr bwMode="gray">
          <a:xfrm>
            <a:off x="2336968" y="2008178"/>
            <a:ext cx="509755" cy="369332"/>
          </a:xfrm>
          <a:prstGeom prst="rect">
            <a:avLst/>
          </a:prstGeom>
          <a:noFill/>
        </p:spPr>
        <p:txBody>
          <a:bodyPr vert="horz" wrap="none" lIns="0" tIns="0" rIns="0" bIns="0" rtlCol="0">
            <a:spAutoFit/>
          </a:bodyPr>
          <a:lstStyle/>
          <a:p>
            <a:pPr algn="l">
              <a:spcBef>
                <a:spcPts val="600"/>
              </a:spcBef>
            </a:pPr>
            <a:r>
              <a:rPr lang="en-US" sz="2400" dirty="0">
                <a:solidFill>
                  <a:srgbClr val="00B050"/>
                </a:solidFill>
                <a:latin typeface="Consolas" panose="020B0609020204030204" pitchFamily="49" charset="0"/>
                <a:ea typeface="Menlo" panose="020B0609030804020204" pitchFamily="49" charset="0"/>
                <a:cs typeface="Menlo" panose="020B0609030804020204" pitchFamily="49" charset="0"/>
              </a:rPr>
              <a:t>bar</a:t>
            </a:r>
          </a:p>
        </p:txBody>
      </p:sp>
      <p:cxnSp>
        <p:nvCxnSpPr>
          <p:cNvPr id="85" name="Straight Connector 84">
            <a:extLst>
              <a:ext uri="{FF2B5EF4-FFF2-40B4-BE49-F238E27FC236}">
                <a16:creationId xmlns:a16="http://schemas.microsoft.com/office/drawing/2014/main" id="{C8CBBE99-E0FD-7214-B532-1F7BB55067E6}"/>
              </a:ext>
            </a:extLst>
          </p:cNvPr>
          <p:cNvCxnSpPr>
            <a:cxnSpLocks/>
          </p:cNvCxnSpPr>
          <p:nvPr/>
        </p:nvCxnSpPr>
        <p:spPr bwMode="gray">
          <a:xfrm>
            <a:off x="2294991" y="3293862"/>
            <a:ext cx="1895376" cy="423517"/>
          </a:xfrm>
          <a:prstGeom prst="line">
            <a:avLst/>
          </a:prstGeom>
          <a:ln w="57150" cap="rnd">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0E30CB0E-4E2A-2493-297B-6B0D1122F510}"/>
              </a:ext>
            </a:extLst>
          </p:cNvPr>
          <p:cNvCxnSpPr>
            <a:cxnSpLocks/>
            <a:stCxn id="91" idx="2"/>
            <a:endCxn id="23" idx="3"/>
          </p:cNvCxnSpPr>
          <p:nvPr/>
        </p:nvCxnSpPr>
        <p:spPr bwMode="gray">
          <a:xfrm rot="10800000">
            <a:off x="4376737" y="1246720"/>
            <a:ext cx="6557795" cy="1448283"/>
          </a:xfrm>
          <a:prstGeom prst="bentConnector3">
            <a:avLst>
              <a:gd name="adj1" fmla="val -8680"/>
            </a:avLst>
          </a:prstGeom>
          <a:ln w="3810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1" name="Right Bracket 90">
            <a:extLst>
              <a:ext uri="{FF2B5EF4-FFF2-40B4-BE49-F238E27FC236}">
                <a16:creationId xmlns:a16="http://schemas.microsoft.com/office/drawing/2014/main" id="{5735B2E5-C77C-BD39-5B60-F5F8523E0C2F}"/>
              </a:ext>
            </a:extLst>
          </p:cNvPr>
          <p:cNvSpPr/>
          <p:nvPr/>
        </p:nvSpPr>
        <p:spPr bwMode="gray">
          <a:xfrm>
            <a:off x="10734506" y="2061589"/>
            <a:ext cx="200025" cy="1266825"/>
          </a:xfrm>
          <a:prstGeom prst="rightBracket">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Right Bracket 96">
            <a:extLst>
              <a:ext uri="{FF2B5EF4-FFF2-40B4-BE49-F238E27FC236}">
                <a16:creationId xmlns:a16="http://schemas.microsoft.com/office/drawing/2014/main" id="{89D1F3D0-ACBB-D476-8602-7D7862B8B260}"/>
              </a:ext>
            </a:extLst>
          </p:cNvPr>
          <p:cNvSpPr/>
          <p:nvPr/>
        </p:nvSpPr>
        <p:spPr bwMode="gray">
          <a:xfrm>
            <a:off x="10734506" y="3736613"/>
            <a:ext cx="200025" cy="1266825"/>
          </a:xfrm>
          <a:prstGeom prst="rightBracket">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8" name="Elbow Connector 97">
            <a:extLst>
              <a:ext uri="{FF2B5EF4-FFF2-40B4-BE49-F238E27FC236}">
                <a16:creationId xmlns:a16="http://schemas.microsoft.com/office/drawing/2014/main" id="{3B219BD7-7AB9-CF45-6191-547D1AD4CCC7}"/>
              </a:ext>
            </a:extLst>
          </p:cNvPr>
          <p:cNvCxnSpPr>
            <a:cxnSpLocks/>
            <a:endCxn id="28" idx="3"/>
          </p:cNvCxnSpPr>
          <p:nvPr/>
        </p:nvCxnSpPr>
        <p:spPr bwMode="gray">
          <a:xfrm rot="10800000" flipV="1">
            <a:off x="4124325" y="4355342"/>
            <a:ext cx="6810208" cy="1144432"/>
          </a:xfrm>
          <a:prstGeom prst="bentConnector3">
            <a:avLst>
              <a:gd name="adj1" fmla="val -7904"/>
            </a:avLst>
          </a:prstGeom>
          <a:ln w="3810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740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DEEC20-3DC5-92E3-9978-8117F140BF79}"/>
              </a:ext>
            </a:extLst>
          </p:cNvPr>
          <p:cNvSpPr>
            <a:spLocks noGrp="1"/>
          </p:cNvSpPr>
          <p:nvPr>
            <p:ph type="title"/>
          </p:nvPr>
        </p:nvSpPr>
        <p:spPr/>
        <p:txBody>
          <a:bodyPr/>
          <a:lstStyle/>
          <a:p>
            <a:r>
              <a:rPr lang="en-US" dirty="0"/>
              <a:t>Adding and Removing WMEs</a:t>
            </a:r>
          </a:p>
        </p:txBody>
      </p:sp>
      <p:sp>
        <p:nvSpPr>
          <p:cNvPr id="4" name="Content Placeholder 5">
            <a:extLst>
              <a:ext uri="{FF2B5EF4-FFF2-40B4-BE49-F238E27FC236}">
                <a16:creationId xmlns:a16="http://schemas.microsoft.com/office/drawing/2014/main" id="{35892AE5-ED69-3B9C-43BD-99A8B6A8B3E1}"/>
              </a:ext>
            </a:extLst>
          </p:cNvPr>
          <p:cNvSpPr txBox="1">
            <a:spLocks/>
          </p:cNvSpPr>
          <p:nvPr/>
        </p:nvSpPr>
        <p:spPr bwMode="gray">
          <a:xfrm>
            <a:off x="4257675" y="1557210"/>
            <a:ext cx="7372350" cy="3930085"/>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3600" dirty="0" err="1">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sp</a:t>
            </a: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{example*rule</a:t>
            </a:r>
            <a:b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b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(state &lt;s&gt; ^foo </a:t>
            </a:r>
            <a:r>
              <a:rPr lang="en-US" sz="3600" dirty="0">
                <a:solidFill>
                  <a:srgbClr val="002060"/>
                </a:solidFill>
                <a:latin typeface="Consolas" panose="020B0609020204030204" pitchFamily="49" charset="0"/>
                <a:ea typeface="Menlo" panose="020B0609030804020204" pitchFamily="49" charset="0"/>
                <a:cs typeface="Menlo" panose="020B0609030804020204" pitchFamily="49" charset="0"/>
              </a:rPr>
              <a:t>&lt;n&gt;</a:t>
            </a: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a:t>
            </a:r>
            <a:br>
              <a:rPr lang="en-US" sz="3600" dirty="0">
                <a:latin typeface="Consolas" panose="020B0609020204030204" pitchFamily="49" charset="0"/>
                <a:ea typeface="Menlo" panose="020B0609030804020204" pitchFamily="49" charset="0"/>
                <a:cs typeface="Menlo" panose="020B0609030804020204" pitchFamily="49" charset="0"/>
              </a:rPr>
            </a:br>
            <a:r>
              <a:rPr lang="en-US" sz="3600" dirty="0">
                <a:latin typeface="Consolas" panose="020B0609020204030204" pitchFamily="49" charset="0"/>
                <a:ea typeface="Menlo" panose="020B0609030804020204" pitchFamily="49" charset="0"/>
                <a:cs typeface="Menlo" panose="020B0609030804020204" pitchFamily="49" charset="0"/>
              </a:rPr>
              <a:t>    </a:t>
            </a: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(&lt;n&gt; ^bar |one|)</a:t>
            </a:r>
            <a:br>
              <a:rPr lang="en-US" sz="3600" dirty="0">
                <a:latin typeface="Consolas" panose="020B0609020204030204" pitchFamily="49" charset="0"/>
                <a:ea typeface="Menlo" panose="020B0609030804020204" pitchFamily="49" charset="0"/>
                <a:cs typeface="Menlo" panose="020B0609030804020204" pitchFamily="49" charset="0"/>
              </a:rPr>
            </a:b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--&gt;</a:t>
            </a:r>
            <a:b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b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a:solidFill>
                  <a:srgbClr val="FF0000"/>
                </a:solidFill>
                <a:latin typeface="Consolas" panose="020B0609020204030204" pitchFamily="49" charset="0"/>
                <a:ea typeface="Menlo" panose="020B0609030804020204" pitchFamily="49" charset="0"/>
                <a:cs typeface="Menlo" panose="020B0609030804020204" pitchFamily="49" charset="0"/>
              </a:rPr>
              <a:t>&lt;n&gt;</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a:solidFill>
                  <a:srgbClr val="00B050"/>
                </a:solidFill>
                <a:latin typeface="Consolas" panose="020B0609020204030204" pitchFamily="49" charset="0"/>
                <a:ea typeface="Menlo" panose="020B0609030804020204" pitchFamily="49" charset="0"/>
                <a:cs typeface="Menlo" panose="020B0609030804020204" pitchFamily="49" charset="0"/>
              </a:rPr>
              <a:t>bar</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a:solidFill>
                  <a:srgbClr val="002060"/>
                </a:solidFill>
                <a:latin typeface="Consolas" panose="020B0609020204030204" pitchFamily="49" charset="0"/>
                <a:ea typeface="Menlo" panose="020B0609030804020204" pitchFamily="49" charset="0"/>
                <a:cs typeface="Menlo" panose="020B0609030804020204" pitchFamily="49" charset="0"/>
              </a:rPr>
              <a:t>|one| - </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a:t>
            </a:r>
            <a:b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b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a:solidFill>
                  <a:srgbClr val="FF0000"/>
                </a:solidFill>
                <a:latin typeface="Consolas" panose="020B0609020204030204" pitchFamily="49" charset="0"/>
                <a:ea typeface="Menlo" panose="020B0609030804020204" pitchFamily="49" charset="0"/>
                <a:cs typeface="Menlo" panose="020B0609030804020204" pitchFamily="49" charset="0"/>
              </a:rPr>
              <a:t>&lt;n&gt;</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a:solidFill>
                  <a:srgbClr val="00B050"/>
                </a:solidFill>
                <a:latin typeface="Consolas" panose="020B0609020204030204" pitchFamily="49" charset="0"/>
                <a:ea typeface="Menlo" panose="020B0609030804020204" pitchFamily="49" charset="0"/>
                <a:cs typeface="Menlo" panose="020B0609030804020204" pitchFamily="49" charset="0"/>
              </a:rPr>
              <a:t>bar</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a:solidFill>
                  <a:srgbClr val="002060"/>
                </a:solidFill>
                <a:latin typeface="Consolas" panose="020B0609020204030204" pitchFamily="49" charset="0"/>
                <a:ea typeface="Menlo" panose="020B0609030804020204" pitchFamily="49" charset="0"/>
                <a:cs typeface="Menlo" panose="020B0609030804020204" pitchFamily="49" charset="0"/>
              </a:rPr>
              <a:t>|two|</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a:t>
            </a:r>
            <a:endParaRPr lang="en-US" sz="28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endParaRPr>
          </a:p>
        </p:txBody>
      </p:sp>
      <p:sp>
        <p:nvSpPr>
          <p:cNvPr id="7" name="Oval 6">
            <a:extLst>
              <a:ext uri="{FF2B5EF4-FFF2-40B4-BE49-F238E27FC236}">
                <a16:creationId xmlns:a16="http://schemas.microsoft.com/office/drawing/2014/main" id="{C45F4DE8-3EB1-6402-DDEE-C6433808B6B5}"/>
              </a:ext>
            </a:extLst>
          </p:cNvPr>
          <p:cNvSpPr/>
          <p:nvPr/>
        </p:nvSpPr>
        <p:spPr bwMode="gray">
          <a:xfrm>
            <a:off x="391712" y="3416164"/>
            <a:ext cx="374116" cy="374116"/>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ysClr val="windowText" lastClr="000000"/>
                </a:solidFill>
              </a:rPr>
              <a:t>S</a:t>
            </a:r>
          </a:p>
        </p:txBody>
      </p:sp>
      <p:sp>
        <p:nvSpPr>
          <p:cNvPr id="9" name="TextBox 8">
            <a:extLst>
              <a:ext uri="{FF2B5EF4-FFF2-40B4-BE49-F238E27FC236}">
                <a16:creationId xmlns:a16="http://schemas.microsoft.com/office/drawing/2014/main" id="{04945F3C-8AB5-715B-12EF-EDCA1D3EFA92}"/>
              </a:ext>
            </a:extLst>
          </p:cNvPr>
          <p:cNvSpPr txBox="1"/>
          <p:nvPr/>
        </p:nvSpPr>
        <p:spPr bwMode="gray">
          <a:xfrm>
            <a:off x="922773" y="3233890"/>
            <a:ext cx="509755" cy="369332"/>
          </a:xfrm>
          <a:prstGeom prst="rect">
            <a:avLst/>
          </a:prstGeom>
          <a:noFill/>
        </p:spPr>
        <p:txBody>
          <a:bodyPr vert="horz" wrap="none" lIns="0" tIns="0" rIns="0" bIns="0" rtlCol="0">
            <a:spAutoFit/>
          </a:bodyPr>
          <a:lstStyle/>
          <a:p>
            <a:pPr algn="l">
              <a:spcBef>
                <a:spcPts val="600"/>
              </a:spcBef>
            </a:pPr>
            <a:r>
              <a:rPr lang="en-US" sz="2400" dirty="0">
                <a:solidFill>
                  <a:srgbClr val="00B050"/>
                </a:solidFill>
                <a:latin typeface="Consolas" panose="020B0609020204030204" pitchFamily="49" charset="0"/>
                <a:ea typeface="Menlo" panose="020B0609030804020204" pitchFamily="49" charset="0"/>
                <a:cs typeface="Menlo" panose="020B0609030804020204" pitchFamily="49" charset="0"/>
              </a:rPr>
              <a:t>foo</a:t>
            </a:r>
          </a:p>
        </p:txBody>
      </p:sp>
      <p:sp>
        <p:nvSpPr>
          <p:cNvPr id="10" name="TextBox 9">
            <a:extLst>
              <a:ext uri="{FF2B5EF4-FFF2-40B4-BE49-F238E27FC236}">
                <a16:creationId xmlns:a16="http://schemas.microsoft.com/office/drawing/2014/main" id="{79AAD452-45C1-9A18-8AC7-8F529999A8D1}"/>
              </a:ext>
            </a:extLst>
          </p:cNvPr>
          <p:cNvSpPr txBox="1"/>
          <p:nvPr/>
        </p:nvSpPr>
        <p:spPr bwMode="gray">
          <a:xfrm>
            <a:off x="3268929" y="3420948"/>
            <a:ext cx="849592" cy="369332"/>
          </a:xfrm>
          <a:prstGeom prst="rect">
            <a:avLst/>
          </a:prstGeom>
          <a:noFill/>
        </p:spPr>
        <p:txBody>
          <a:bodyPr vert="horz" wrap="none" lIns="0" tIns="0" rIns="0" bIns="0" rtlCol="0">
            <a:spAutoFit/>
          </a:bodyPr>
          <a:lstStyle/>
          <a:p>
            <a:pPr algn="l">
              <a:spcBef>
                <a:spcPts val="600"/>
              </a:spcBef>
            </a:pPr>
            <a:r>
              <a:rPr lang="en-US" sz="2400" dirty="0">
                <a:solidFill>
                  <a:srgbClr val="002060"/>
                </a:solidFill>
                <a:latin typeface="Consolas" panose="020B0609020204030204" pitchFamily="49" charset="0"/>
                <a:ea typeface="Menlo" panose="020B0609030804020204" pitchFamily="49" charset="0"/>
                <a:cs typeface="Menlo" panose="020B0609030804020204" pitchFamily="49" charset="0"/>
              </a:rPr>
              <a:t>“one”</a:t>
            </a:r>
          </a:p>
        </p:txBody>
      </p:sp>
      <p:cxnSp>
        <p:nvCxnSpPr>
          <p:cNvPr id="12" name="Straight Arrow Connector 11">
            <a:extLst>
              <a:ext uri="{FF2B5EF4-FFF2-40B4-BE49-F238E27FC236}">
                <a16:creationId xmlns:a16="http://schemas.microsoft.com/office/drawing/2014/main" id="{79B718E1-631D-F3EC-1B94-BA3AE5DBC059}"/>
              </a:ext>
            </a:extLst>
          </p:cNvPr>
          <p:cNvCxnSpPr>
            <a:cxnSpLocks/>
            <a:stCxn id="7" idx="6"/>
            <a:endCxn id="62" idx="2"/>
          </p:cNvCxnSpPr>
          <p:nvPr/>
        </p:nvCxnSpPr>
        <p:spPr bwMode="gray">
          <a:xfrm>
            <a:off x="765828" y="3603222"/>
            <a:ext cx="1088906" cy="0"/>
          </a:xfrm>
          <a:prstGeom prst="straightConnector1">
            <a:avLst/>
          </a:prstGeom>
          <a:ln w="5715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2D94670-CBAB-FEA9-572C-B1A3C5A125B3}"/>
              </a:ext>
            </a:extLst>
          </p:cNvPr>
          <p:cNvSpPr txBox="1"/>
          <p:nvPr/>
        </p:nvSpPr>
        <p:spPr bwMode="gray">
          <a:xfrm>
            <a:off x="3260625" y="4033631"/>
            <a:ext cx="849592" cy="369332"/>
          </a:xfrm>
          <a:prstGeom prst="rect">
            <a:avLst/>
          </a:prstGeom>
          <a:noFill/>
        </p:spPr>
        <p:txBody>
          <a:bodyPr vert="horz" wrap="none" lIns="0" tIns="0" rIns="0" bIns="0" rtlCol="0">
            <a:spAutoFit/>
          </a:bodyPr>
          <a:lstStyle/>
          <a:p>
            <a:pPr algn="l">
              <a:spcBef>
                <a:spcPts val="600"/>
              </a:spcBef>
            </a:pPr>
            <a:r>
              <a:rPr lang="en-US" sz="2400" dirty="0">
                <a:solidFill>
                  <a:srgbClr val="002060"/>
                </a:solidFill>
                <a:latin typeface="Consolas" panose="020B0609020204030204" pitchFamily="49" charset="0"/>
                <a:ea typeface="Menlo" panose="020B0609030804020204" pitchFamily="49" charset="0"/>
                <a:cs typeface="Menlo" panose="020B0609030804020204" pitchFamily="49" charset="0"/>
              </a:rPr>
              <a:t>“two”</a:t>
            </a:r>
          </a:p>
        </p:txBody>
      </p:sp>
      <p:cxnSp>
        <p:nvCxnSpPr>
          <p:cNvPr id="19" name="Elbow Connector 18">
            <a:extLst>
              <a:ext uri="{FF2B5EF4-FFF2-40B4-BE49-F238E27FC236}">
                <a16:creationId xmlns:a16="http://schemas.microsoft.com/office/drawing/2014/main" id="{2EE74749-057A-CC70-CC62-BD29DFD5142D}"/>
              </a:ext>
            </a:extLst>
          </p:cNvPr>
          <p:cNvCxnSpPr>
            <a:cxnSpLocks/>
            <a:stCxn id="62" idx="4"/>
            <a:endCxn id="16" idx="1"/>
          </p:cNvCxnSpPr>
          <p:nvPr/>
        </p:nvCxnSpPr>
        <p:spPr bwMode="gray">
          <a:xfrm rot="16200000" flipH="1">
            <a:off x="2437200" y="3394871"/>
            <a:ext cx="428017" cy="1218833"/>
          </a:xfrm>
          <a:prstGeom prst="bentConnector2">
            <a:avLst/>
          </a:prstGeom>
          <a:ln w="57150" cap="rnd">
            <a:solidFill>
              <a:srgbClr val="00B050"/>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E8914678-BC77-3FFC-FC8D-BA5329F13E3D}"/>
              </a:ext>
            </a:extLst>
          </p:cNvPr>
          <p:cNvSpPr/>
          <p:nvPr/>
        </p:nvSpPr>
        <p:spPr bwMode="gray">
          <a:xfrm>
            <a:off x="1854734" y="3416164"/>
            <a:ext cx="374116" cy="374116"/>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cxnSp>
        <p:nvCxnSpPr>
          <p:cNvPr id="63" name="Straight Arrow Connector 62">
            <a:extLst>
              <a:ext uri="{FF2B5EF4-FFF2-40B4-BE49-F238E27FC236}">
                <a16:creationId xmlns:a16="http://schemas.microsoft.com/office/drawing/2014/main" id="{8951D37B-58CA-08D4-9ABF-649DB2358C19}"/>
              </a:ext>
            </a:extLst>
          </p:cNvPr>
          <p:cNvCxnSpPr>
            <a:cxnSpLocks/>
            <a:stCxn id="62" idx="6"/>
            <a:endCxn id="10" idx="1"/>
          </p:cNvCxnSpPr>
          <p:nvPr/>
        </p:nvCxnSpPr>
        <p:spPr bwMode="gray">
          <a:xfrm>
            <a:off x="2228850" y="3603222"/>
            <a:ext cx="1040079" cy="2392"/>
          </a:xfrm>
          <a:prstGeom prst="straightConnector1">
            <a:avLst/>
          </a:prstGeom>
          <a:ln w="57150" cap="rnd">
            <a:solidFill>
              <a:srgbClr val="00B050"/>
            </a:solidFill>
            <a:prstDash val="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C8B525A-38FC-5AAC-B8A6-074AD2C0C871}"/>
              </a:ext>
            </a:extLst>
          </p:cNvPr>
          <p:cNvSpPr txBox="1"/>
          <p:nvPr/>
        </p:nvSpPr>
        <p:spPr bwMode="gray">
          <a:xfrm>
            <a:off x="2336968" y="3233890"/>
            <a:ext cx="509755" cy="369332"/>
          </a:xfrm>
          <a:prstGeom prst="rect">
            <a:avLst/>
          </a:prstGeom>
          <a:noFill/>
        </p:spPr>
        <p:txBody>
          <a:bodyPr vert="horz" wrap="none" lIns="0" tIns="0" rIns="0" bIns="0" rtlCol="0">
            <a:spAutoFit/>
          </a:bodyPr>
          <a:lstStyle/>
          <a:p>
            <a:pPr algn="l">
              <a:spcBef>
                <a:spcPts val="600"/>
              </a:spcBef>
            </a:pPr>
            <a:r>
              <a:rPr lang="en-US" sz="2400" dirty="0">
                <a:solidFill>
                  <a:srgbClr val="00B050"/>
                </a:solidFill>
                <a:latin typeface="Consolas" panose="020B0609020204030204" pitchFamily="49" charset="0"/>
                <a:ea typeface="Menlo" panose="020B0609030804020204" pitchFamily="49" charset="0"/>
                <a:cs typeface="Menlo" panose="020B0609030804020204" pitchFamily="49" charset="0"/>
              </a:rPr>
              <a:t>bar</a:t>
            </a:r>
          </a:p>
        </p:txBody>
      </p:sp>
      <p:sp>
        <p:nvSpPr>
          <p:cNvPr id="69" name="TextBox 68">
            <a:extLst>
              <a:ext uri="{FF2B5EF4-FFF2-40B4-BE49-F238E27FC236}">
                <a16:creationId xmlns:a16="http://schemas.microsoft.com/office/drawing/2014/main" id="{85C37C60-EFAC-8255-B1D6-4CB927016104}"/>
              </a:ext>
            </a:extLst>
          </p:cNvPr>
          <p:cNvSpPr txBox="1"/>
          <p:nvPr/>
        </p:nvSpPr>
        <p:spPr bwMode="gray">
          <a:xfrm>
            <a:off x="2336968" y="3802757"/>
            <a:ext cx="509755" cy="369332"/>
          </a:xfrm>
          <a:prstGeom prst="rect">
            <a:avLst/>
          </a:prstGeom>
          <a:noFill/>
        </p:spPr>
        <p:txBody>
          <a:bodyPr vert="horz" wrap="none" lIns="0" tIns="0" rIns="0" bIns="0" rtlCol="0">
            <a:spAutoFit/>
          </a:bodyPr>
          <a:lstStyle/>
          <a:p>
            <a:pPr algn="l">
              <a:spcBef>
                <a:spcPts val="600"/>
              </a:spcBef>
            </a:pPr>
            <a:r>
              <a:rPr lang="en-US" sz="2400" dirty="0">
                <a:solidFill>
                  <a:srgbClr val="00B050"/>
                </a:solidFill>
                <a:latin typeface="Consolas" panose="020B0609020204030204" pitchFamily="49" charset="0"/>
                <a:ea typeface="Menlo" panose="020B0609030804020204" pitchFamily="49" charset="0"/>
                <a:cs typeface="Menlo" panose="020B0609030804020204" pitchFamily="49" charset="0"/>
              </a:rPr>
              <a:t>bar</a:t>
            </a:r>
          </a:p>
        </p:txBody>
      </p:sp>
      <p:sp>
        <p:nvSpPr>
          <p:cNvPr id="74" name="Oval 73">
            <a:extLst>
              <a:ext uri="{FF2B5EF4-FFF2-40B4-BE49-F238E27FC236}">
                <a16:creationId xmlns:a16="http://schemas.microsoft.com/office/drawing/2014/main" id="{00188994-F144-0080-5E9D-27F34BBF3686}"/>
              </a:ext>
            </a:extLst>
          </p:cNvPr>
          <p:cNvSpPr/>
          <p:nvPr/>
        </p:nvSpPr>
        <p:spPr bwMode="gray">
          <a:xfrm>
            <a:off x="391712" y="2190452"/>
            <a:ext cx="374116" cy="374116"/>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ysClr val="windowText" lastClr="000000"/>
                </a:solidFill>
              </a:rPr>
              <a:t>S</a:t>
            </a:r>
          </a:p>
        </p:txBody>
      </p:sp>
      <p:sp>
        <p:nvSpPr>
          <p:cNvPr id="75" name="TextBox 74">
            <a:extLst>
              <a:ext uri="{FF2B5EF4-FFF2-40B4-BE49-F238E27FC236}">
                <a16:creationId xmlns:a16="http://schemas.microsoft.com/office/drawing/2014/main" id="{C69BCD02-6BD6-8049-2C2E-16CF65AC2A8C}"/>
              </a:ext>
            </a:extLst>
          </p:cNvPr>
          <p:cNvSpPr txBox="1"/>
          <p:nvPr/>
        </p:nvSpPr>
        <p:spPr bwMode="gray">
          <a:xfrm>
            <a:off x="922773" y="2008178"/>
            <a:ext cx="509755" cy="369332"/>
          </a:xfrm>
          <a:prstGeom prst="rect">
            <a:avLst/>
          </a:prstGeom>
          <a:noFill/>
        </p:spPr>
        <p:txBody>
          <a:bodyPr vert="horz" wrap="none" lIns="0" tIns="0" rIns="0" bIns="0" rtlCol="0">
            <a:spAutoFit/>
          </a:bodyPr>
          <a:lstStyle/>
          <a:p>
            <a:pPr algn="l">
              <a:spcBef>
                <a:spcPts val="600"/>
              </a:spcBef>
            </a:pPr>
            <a:r>
              <a:rPr lang="en-US" sz="2400" dirty="0">
                <a:solidFill>
                  <a:srgbClr val="00B050"/>
                </a:solidFill>
                <a:latin typeface="Consolas" panose="020B0609020204030204" pitchFamily="49" charset="0"/>
                <a:ea typeface="Menlo" panose="020B0609030804020204" pitchFamily="49" charset="0"/>
                <a:cs typeface="Menlo" panose="020B0609030804020204" pitchFamily="49" charset="0"/>
              </a:rPr>
              <a:t>foo</a:t>
            </a:r>
          </a:p>
        </p:txBody>
      </p:sp>
      <p:sp>
        <p:nvSpPr>
          <p:cNvPr id="76" name="TextBox 75">
            <a:extLst>
              <a:ext uri="{FF2B5EF4-FFF2-40B4-BE49-F238E27FC236}">
                <a16:creationId xmlns:a16="http://schemas.microsoft.com/office/drawing/2014/main" id="{3F4AFA3C-D801-609C-770B-4288D0779E3F}"/>
              </a:ext>
            </a:extLst>
          </p:cNvPr>
          <p:cNvSpPr txBox="1"/>
          <p:nvPr/>
        </p:nvSpPr>
        <p:spPr bwMode="gray">
          <a:xfrm>
            <a:off x="3268929" y="2195236"/>
            <a:ext cx="849592" cy="369332"/>
          </a:xfrm>
          <a:prstGeom prst="rect">
            <a:avLst/>
          </a:prstGeom>
          <a:noFill/>
        </p:spPr>
        <p:txBody>
          <a:bodyPr vert="horz" wrap="none" lIns="0" tIns="0" rIns="0" bIns="0" rtlCol="0">
            <a:spAutoFit/>
          </a:bodyPr>
          <a:lstStyle/>
          <a:p>
            <a:pPr algn="l">
              <a:spcBef>
                <a:spcPts val="600"/>
              </a:spcBef>
            </a:pPr>
            <a:r>
              <a:rPr lang="en-US" sz="2400" dirty="0">
                <a:solidFill>
                  <a:srgbClr val="002060"/>
                </a:solidFill>
                <a:latin typeface="Consolas" panose="020B0609020204030204" pitchFamily="49" charset="0"/>
                <a:ea typeface="Menlo" panose="020B0609030804020204" pitchFamily="49" charset="0"/>
                <a:cs typeface="Menlo" panose="020B0609030804020204" pitchFamily="49" charset="0"/>
              </a:rPr>
              <a:t>“one”</a:t>
            </a:r>
          </a:p>
        </p:txBody>
      </p:sp>
      <p:cxnSp>
        <p:nvCxnSpPr>
          <p:cNvPr id="77" name="Straight Arrow Connector 76">
            <a:extLst>
              <a:ext uri="{FF2B5EF4-FFF2-40B4-BE49-F238E27FC236}">
                <a16:creationId xmlns:a16="http://schemas.microsoft.com/office/drawing/2014/main" id="{E5472BBE-6DEE-7DBD-AA40-A4A437A36D5C}"/>
              </a:ext>
            </a:extLst>
          </p:cNvPr>
          <p:cNvCxnSpPr>
            <a:cxnSpLocks/>
            <a:stCxn id="74" idx="6"/>
            <a:endCxn id="78" idx="2"/>
          </p:cNvCxnSpPr>
          <p:nvPr/>
        </p:nvCxnSpPr>
        <p:spPr bwMode="gray">
          <a:xfrm>
            <a:off x="765828" y="2377510"/>
            <a:ext cx="1088906" cy="0"/>
          </a:xfrm>
          <a:prstGeom prst="straightConnector1">
            <a:avLst/>
          </a:prstGeom>
          <a:ln w="5715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82ED7D67-DD9D-2901-7174-6EE81671C497}"/>
              </a:ext>
            </a:extLst>
          </p:cNvPr>
          <p:cNvSpPr/>
          <p:nvPr/>
        </p:nvSpPr>
        <p:spPr bwMode="gray">
          <a:xfrm>
            <a:off x="1854734" y="2190452"/>
            <a:ext cx="374116" cy="374116"/>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cxnSp>
        <p:nvCxnSpPr>
          <p:cNvPr id="79" name="Straight Arrow Connector 78">
            <a:extLst>
              <a:ext uri="{FF2B5EF4-FFF2-40B4-BE49-F238E27FC236}">
                <a16:creationId xmlns:a16="http://schemas.microsoft.com/office/drawing/2014/main" id="{1B4D15C0-FE8F-9879-ED2E-505D3A072B08}"/>
              </a:ext>
            </a:extLst>
          </p:cNvPr>
          <p:cNvCxnSpPr>
            <a:cxnSpLocks/>
            <a:stCxn id="78" idx="6"/>
            <a:endCxn id="76" idx="1"/>
          </p:cNvCxnSpPr>
          <p:nvPr/>
        </p:nvCxnSpPr>
        <p:spPr bwMode="gray">
          <a:xfrm>
            <a:off x="2228850" y="2377510"/>
            <a:ext cx="1040079" cy="2392"/>
          </a:xfrm>
          <a:prstGeom prst="straightConnector1">
            <a:avLst/>
          </a:prstGeom>
          <a:ln w="5715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576DB8D-9380-BABD-1CAE-7026D9ACE7F9}"/>
              </a:ext>
            </a:extLst>
          </p:cNvPr>
          <p:cNvSpPr txBox="1"/>
          <p:nvPr/>
        </p:nvSpPr>
        <p:spPr bwMode="gray">
          <a:xfrm>
            <a:off x="2336968" y="2008178"/>
            <a:ext cx="509755" cy="369332"/>
          </a:xfrm>
          <a:prstGeom prst="rect">
            <a:avLst/>
          </a:prstGeom>
          <a:noFill/>
        </p:spPr>
        <p:txBody>
          <a:bodyPr vert="horz" wrap="none" lIns="0" tIns="0" rIns="0" bIns="0" rtlCol="0">
            <a:spAutoFit/>
          </a:bodyPr>
          <a:lstStyle/>
          <a:p>
            <a:pPr algn="l">
              <a:spcBef>
                <a:spcPts val="600"/>
              </a:spcBef>
            </a:pPr>
            <a:r>
              <a:rPr lang="en-US" sz="2400" dirty="0">
                <a:solidFill>
                  <a:srgbClr val="00B050"/>
                </a:solidFill>
                <a:latin typeface="Consolas" panose="020B0609020204030204" pitchFamily="49" charset="0"/>
                <a:ea typeface="Menlo" panose="020B0609030804020204" pitchFamily="49" charset="0"/>
                <a:cs typeface="Menlo" panose="020B0609030804020204" pitchFamily="49" charset="0"/>
              </a:rPr>
              <a:t>bar</a:t>
            </a:r>
          </a:p>
        </p:txBody>
      </p:sp>
      <p:cxnSp>
        <p:nvCxnSpPr>
          <p:cNvPr id="85" name="Straight Connector 84">
            <a:extLst>
              <a:ext uri="{FF2B5EF4-FFF2-40B4-BE49-F238E27FC236}">
                <a16:creationId xmlns:a16="http://schemas.microsoft.com/office/drawing/2014/main" id="{C8CBBE99-E0FD-7214-B532-1F7BB55067E6}"/>
              </a:ext>
            </a:extLst>
          </p:cNvPr>
          <p:cNvCxnSpPr>
            <a:cxnSpLocks/>
          </p:cNvCxnSpPr>
          <p:nvPr/>
        </p:nvCxnSpPr>
        <p:spPr bwMode="gray">
          <a:xfrm>
            <a:off x="2294991" y="3293862"/>
            <a:ext cx="1895376" cy="423517"/>
          </a:xfrm>
          <a:prstGeom prst="line">
            <a:avLst/>
          </a:prstGeom>
          <a:ln w="57150" cap="rnd">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60C46AA-8C8E-46C0-A52D-1CFA669B31D5}"/>
              </a:ext>
            </a:extLst>
          </p:cNvPr>
          <p:cNvCxnSpPr>
            <a:cxnSpLocks/>
            <a:stCxn id="2" idx="0"/>
          </p:cNvCxnSpPr>
          <p:nvPr/>
        </p:nvCxnSpPr>
        <p:spPr bwMode="gray">
          <a:xfrm flipV="1">
            <a:off x="9233634" y="4218296"/>
            <a:ext cx="164890" cy="1176753"/>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B5621FA-825B-A3D9-3A97-D4342826EA92}"/>
              </a:ext>
            </a:extLst>
          </p:cNvPr>
          <p:cNvSpPr/>
          <p:nvPr/>
        </p:nvSpPr>
        <p:spPr bwMode="gray">
          <a:xfrm>
            <a:off x="561976" y="5176467"/>
            <a:ext cx="4695824" cy="865007"/>
          </a:xfrm>
          <a:prstGeom prst="rect">
            <a:avLst/>
          </a:prstGeom>
          <a:solidFill>
            <a:schemeClr val="bg2"/>
          </a:solid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ea typeface="Menlo" panose="020B0609030804020204" pitchFamily="49" charset="0"/>
                <a:cs typeface="Menlo" panose="020B0609030804020204" pitchFamily="49" charset="0"/>
              </a:rPr>
              <a:t>Every ID variable on the RHS must have been bound on the LHS.</a:t>
            </a:r>
          </a:p>
        </p:txBody>
      </p:sp>
      <p:cxnSp>
        <p:nvCxnSpPr>
          <p:cNvPr id="8" name="Straight Connector 7">
            <a:extLst>
              <a:ext uri="{FF2B5EF4-FFF2-40B4-BE49-F238E27FC236}">
                <a16:creationId xmlns:a16="http://schemas.microsoft.com/office/drawing/2014/main" id="{EC1A89E1-1869-E16E-2924-2220FE9E51D6}"/>
              </a:ext>
            </a:extLst>
          </p:cNvPr>
          <p:cNvCxnSpPr>
            <a:cxnSpLocks/>
            <a:stCxn id="6" idx="0"/>
          </p:cNvCxnSpPr>
          <p:nvPr/>
        </p:nvCxnSpPr>
        <p:spPr bwMode="gray">
          <a:xfrm flipV="1">
            <a:off x="2909888" y="4333686"/>
            <a:ext cx="2534969" cy="842781"/>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128FC03-4E1F-B672-4004-5E7CE604223B}"/>
              </a:ext>
            </a:extLst>
          </p:cNvPr>
          <p:cNvSpPr/>
          <p:nvPr/>
        </p:nvSpPr>
        <p:spPr bwMode="gray">
          <a:xfrm>
            <a:off x="6934202" y="5395049"/>
            <a:ext cx="4598863" cy="738671"/>
          </a:xfrm>
          <a:prstGeom prst="rect">
            <a:avLst/>
          </a:prstGeom>
          <a:solidFill>
            <a:schemeClr val="bg2"/>
          </a:solid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ea typeface="Menlo" panose="020B0609030804020204" pitchFamily="49" charset="0"/>
                <a:cs typeface="Menlo" panose="020B0609030804020204" pitchFamily="49" charset="0"/>
              </a:rPr>
              <a:t>Notice the minus sign.</a:t>
            </a:r>
            <a:br>
              <a:rPr lang="en-US" sz="2000" b="1" dirty="0">
                <a:solidFill>
                  <a:schemeClr val="accent6"/>
                </a:solidFill>
                <a:ea typeface="Menlo" panose="020B0609030804020204" pitchFamily="49" charset="0"/>
                <a:cs typeface="Menlo" panose="020B0609030804020204" pitchFamily="49" charset="0"/>
              </a:rPr>
            </a:br>
            <a:r>
              <a:rPr lang="en-US" sz="2000" b="1" dirty="0">
                <a:solidFill>
                  <a:schemeClr val="accent6"/>
                </a:solidFill>
                <a:ea typeface="Menlo" panose="020B0609030804020204" pitchFamily="49" charset="0"/>
                <a:cs typeface="Menlo" panose="020B0609030804020204" pitchFamily="49" charset="0"/>
              </a:rPr>
              <a:t>This removes the described WME!</a:t>
            </a:r>
            <a:endParaRPr lang="en-US" sz="2000" b="1" i="1" dirty="0">
              <a:solidFill>
                <a:schemeClr val="accent6"/>
              </a:solidFill>
              <a:latin typeface="+mj-lt"/>
              <a:ea typeface="Menlo" panose="020B0609030804020204" pitchFamily="49" charset="0"/>
              <a:cs typeface="Menlo" panose="020B0609030804020204" pitchFamily="49" charset="0"/>
            </a:endParaRPr>
          </a:p>
        </p:txBody>
      </p:sp>
      <p:cxnSp>
        <p:nvCxnSpPr>
          <p:cNvPr id="11" name="Straight Connector 10">
            <a:extLst>
              <a:ext uri="{FF2B5EF4-FFF2-40B4-BE49-F238E27FC236}">
                <a16:creationId xmlns:a16="http://schemas.microsoft.com/office/drawing/2014/main" id="{12A68213-0BEC-A2A4-E883-DA453AF00E54}"/>
              </a:ext>
            </a:extLst>
          </p:cNvPr>
          <p:cNvCxnSpPr>
            <a:cxnSpLocks/>
          </p:cNvCxnSpPr>
          <p:nvPr/>
        </p:nvCxnSpPr>
        <p:spPr bwMode="gray">
          <a:xfrm flipV="1">
            <a:off x="6505575" y="2564568"/>
            <a:ext cx="2892949" cy="1225711"/>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26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F9E611-0E80-F858-3FE2-190C17101376}"/>
              </a:ext>
            </a:extLst>
          </p:cNvPr>
          <p:cNvSpPr>
            <a:spLocks noGrp="1"/>
          </p:cNvSpPr>
          <p:nvPr>
            <p:ph type="title"/>
          </p:nvPr>
        </p:nvSpPr>
        <p:spPr>
          <a:xfrm>
            <a:off x="1752600" y="3212854"/>
            <a:ext cx="8686800" cy="761747"/>
          </a:xfrm>
        </p:spPr>
        <p:txBody>
          <a:bodyPr/>
          <a:lstStyle/>
          <a:p>
            <a:r>
              <a:rPr lang="en-US" dirty="0"/>
              <a:t>Basic Soar Computation</a:t>
            </a:r>
          </a:p>
        </p:txBody>
      </p:sp>
      <p:sp>
        <p:nvSpPr>
          <p:cNvPr id="5" name="Text Placeholder 4">
            <a:extLst>
              <a:ext uri="{FF2B5EF4-FFF2-40B4-BE49-F238E27FC236}">
                <a16:creationId xmlns:a16="http://schemas.microsoft.com/office/drawing/2014/main" id="{F4160060-F218-F355-EFD7-131D0E4A1995}"/>
              </a:ext>
            </a:extLst>
          </p:cNvPr>
          <p:cNvSpPr>
            <a:spLocks noGrp="1"/>
          </p:cNvSpPr>
          <p:nvPr>
            <p:ph type="body" idx="1"/>
          </p:nvPr>
        </p:nvSpPr>
        <p:spPr/>
        <p:txBody>
          <a:bodyPr/>
          <a:lstStyle/>
          <a:p>
            <a:r>
              <a:rPr lang="en-US" dirty="0"/>
              <a:t>What your code does</a:t>
            </a:r>
          </a:p>
        </p:txBody>
      </p:sp>
    </p:spTree>
    <p:extLst>
      <p:ext uri="{BB962C8B-B14F-4D97-AF65-F5344CB8AC3E}">
        <p14:creationId xmlns:p14="http://schemas.microsoft.com/office/powerpoint/2010/main" val="3778469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089015-3AA8-2AC5-0C4C-719F27E7C2CA}"/>
              </a:ext>
            </a:extLst>
          </p:cNvPr>
          <p:cNvSpPr>
            <a:spLocks noGrp="1"/>
          </p:cNvSpPr>
          <p:nvPr>
            <p:ph type="title"/>
          </p:nvPr>
        </p:nvSpPr>
        <p:spPr/>
        <p:txBody>
          <a:bodyPr/>
          <a:lstStyle/>
          <a:p>
            <a:r>
              <a:rPr lang="en-US"/>
              <a:t>RHS Functions</a:t>
            </a:r>
          </a:p>
        </p:txBody>
      </p:sp>
      <p:sp>
        <p:nvSpPr>
          <p:cNvPr id="2" name="Content Placeholder 1">
            <a:extLst>
              <a:ext uri="{FF2B5EF4-FFF2-40B4-BE49-F238E27FC236}">
                <a16:creationId xmlns:a16="http://schemas.microsoft.com/office/drawing/2014/main" id="{D14239D7-FAA3-7034-2113-0C1B0E422C43}"/>
              </a:ext>
            </a:extLst>
          </p:cNvPr>
          <p:cNvSpPr>
            <a:spLocks noGrp="1"/>
          </p:cNvSpPr>
          <p:nvPr>
            <p:ph idx="1"/>
          </p:nvPr>
        </p:nvSpPr>
        <p:spPr>
          <a:xfrm>
            <a:off x="457199" y="1557210"/>
            <a:ext cx="4733926" cy="4176840"/>
          </a:xfrm>
        </p:spPr>
        <p:txBody>
          <a:bodyPr>
            <a:normAutofit/>
          </a:bodyPr>
          <a:lstStyle/>
          <a:p>
            <a:r>
              <a:rPr lang="en-US" sz="2400" dirty="0"/>
              <a:t>Actions can also call functions!</a:t>
            </a:r>
          </a:p>
          <a:p>
            <a:pPr marL="285750" indent="-285750">
              <a:buFont typeface="Arial" panose="020B0604020202020204" pitchFamily="34" charset="0"/>
              <a:buChar char="•"/>
            </a:pPr>
            <a:r>
              <a:rPr lang="en-US" sz="2400" dirty="0"/>
              <a:t>These are called </a:t>
            </a:r>
            <a:br>
              <a:rPr lang="en-US" sz="2400" dirty="0"/>
            </a:br>
            <a:r>
              <a:rPr lang="en-US" sz="2400" b="1" dirty="0"/>
              <a:t>RHS Functions</a:t>
            </a:r>
          </a:p>
          <a:p>
            <a:endParaRPr lang="en-US" sz="2400" dirty="0"/>
          </a:p>
          <a:p>
            <a:r>
              <a:rPr lang="en-US" sz="2400" dirty="0"/>
              <a:t>RHS Functions use the following syntax:</a:t>
            </a:r>
          </a:p>
          <a:p>
            <a:pPr marL="285750" indent="-285750">
              <a:buFont typeface="Arial" panose="020B0604020202020204" pitchFamily="34" charset="0"/>
              <a:buChar char="•"/>
            </a:pPr>
            <a:r>
              <a:rPr lang="en-US" sz="2400" dirty="0">
                <a:latin typeface="Consolas" panose="020B0609020204030204" pitchFamily="49" charset="0"/>
                <a:ea typeface="Menlo" panose="020B0609030804020204" pitchFamily="49" charset="0"/>
                <a:cs typeface="Menlo" panose="020B0609030804020204" pitchFamily="49" charset="0"/>
              </a:rPr>
              <a:t>(</a:t>
            </a:r>
            <a:r>
              <a:rPr lang="en-US" sz="2400" dirty="0" err="1">
                <a:latin typeface="Consolas" panose="020B0609020204030204" pitchFamily="49" charset="0"/>
                <a:ea typeface="Menlo" panose="020B0609030804020204" pitchFamily="49" charset="0"/>
                <a:cs typeface="Menlo" panose="020B0609030804020204" pitchFamily="49" charset="0"/>
              </a:rPr>
              <a:t>func</a:t>
            </a:r>
            <a:r>
              <a:rPr lang="en-US" sz="2400" dirty="0">
                <a:latin typeface="Consolas" panose="020B0609020204030204" pitchFamily="49" charset="0"/>
                <a:ea typeface="Menlo" panose="020B0609030804020204" pitchFamily="49" charset="0"/>
                <a:cs typeface="Menlo" panose="020B0609030804020204" pitchFamily="49" charset="0"/>
              </a:rPr>
              <a:t>-name [</a:t>
            </a:r>
            <a:r>
              <a:rPr lang="en-US" sz="2400" dirty="0" err="1">
                <a:latin typeface="Consolas" panose="020B0609020204030204" pitchFamily="49" charset="0"/>
                <a:ea typeface="Menlo" panose="020B0609030804020204" pitchFamily="49" charset="0"/>
                <a:cs typeface="Menlo" panose="020B0609030804020204" pitchFamily="49" charset="0"/>
              </a:rPr>
              <a:t>args</a:t>
            </a:r>
            <a:r>
              <a:rPr lang="en-US" sz="2400" dirty="0">
                <a:latin typeface="Consolas" panose="020B0609020204030204" pitchFamily="49" charset="0"/>
                <a:ea typeface="Menlo" panose="020B0609030804020204" pitchFamily="49" charset="0"/>
                <a:cs typeface="Menlo" panose="020B0609030804020204" pitchFamily="49" charset="0"/>
              </a:rPr>
              <a:t> …] )</a:t>
            </a:r>
          </a:p>
          <a:p>
            <a:endParaRPr lang="en-US" sz="2400" dirty="0"/>
          </a:p>
          <a:p>
            <a:r>
              <a:rPr lang="en-US" sz="2400" dirty="0" err="1"/>
              <a:t>Args</a:t>
            </a:r>
            <a:r>
              <a:rPr lang="en-US" sz="2400" dirty="0"/>
              <a:t> must be separated by spaces</a:t>
            </a:r>
          </a:p>
        </p:txBody>
      </p:sp>
      <p:sp>
        <p:nvSpPr>
          <p:cNvPr id="5" name="Content Placeholder 5">
            <a:extLst>
              <a:ext uri="{FF2B5EF4-FFF2-40B4-BE49-F238E27FC236}">
                <a16:creationId xmlns:a16="http://schemas.microsoft.com/office/drawing/2014/main" id="{55E5C203-9482-0C92-34F8-675928174E86}"/>
              </a:ext>
            </a:extLst>
          </p:cNvPr>
          <p:cNvSpPr txBox="1">
            <a:spLocks/>
          </p:cNvSpPr>
          <p:nvPr/>
        </p:nvSpPr>
        <p:spPr bwMode="gray">
          <a:xfrm>
            <a:off x="5191125" y="1650132"/>
            <a:ext cx="6677026" cy="3930085"/>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3200" dirty="0" err="1">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sp</a:t>
            </a:r>
            <a:r>
              <a:rPr lang="en-US" sz="32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{example*rule*3</a:t>
            </a:r>
          </a:p>
          <a:p>
            <a:pPr>
              <a:buFontTx/>
              <a:buNone/>
              <a:defRPr/>
            </a:pPr>
            <a:r>
              <a:rPr lang="en-US" sz="32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(state &lt;s&gt; ^foo &lt;n&gt;)</a:t>
            </a:r>
            <a:br>
              <a:rPr lang="en-US" sz="32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br>
            <a:r>
              <a:rPr lang="en-US" sz="32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(&lt;n&gt; ^bar |one|)</a:t>
            </a:r>
          </a:p>
          <a:p>
            <a:pPr>
              <a:buFontTx/>
              <a:buNone/>
              <a:defRPr/>
            </a:pPr>
            <a:r>
              <a:rPr lang="en-US" sz="32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--&gt;</a:t>
            </a:r>
          </a:p>
          <a:p>
            <a:pPr>
              <a:buFontTx/>
              <a:buNone/>
              <a:defRPr/>
            </a:pPr>
            <a:r>
              <a:rPr lang="en-US" sz="32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200" b="1" dirty="0">
                <a:solidFill>
                  <a:srgbClr val="5A5A5A"/>
                </a:solidFill>
                <a:latin typeface="Consolas" panose="020B0609020204030204" pitchFamily="49" charset="0"/>
                <a:ea typeface="Menlo" panose="020B0609030804020204" pitchFamily="49" charset="0"/>
                <a:cs typeface="Menlo" panose="020B0609030804020204" pitchFamily="49" charset="0"/>
              </a:rPr>
              <a:t>write</a:t>
            </a:r>
            <a:r>
              <a:rPr lang="en-US" sz="3200" dirty="0">
                <a:solidFill>
                  <a:srgbClr val="5A5A5A"/>
                </a:solidFill>
                <a:latin typeface="Consolas" panose="020B0609020204030204" pitchFamily="49" charset="0"/>
                <a:ea typeface="Menlo" panose="020B0609030804020204" pitchFamily="49" charset="0"/>
                <a:cs typeface="Menlo" panose="020B0609030804020204" pitchFamily="49" charset="0"/>
              </a:rPr>
              <a:t> |A message!|)</a:t>
            </a:r>
            <a:r>
              <a:rPr lang="en-US" sz="32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 </a:t>
            </a:r>
            <a:endParaRPr lang="en-US" sz="24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endParaRPr>
          </a:p>
          <a:p>
            <a:endParaRPr lang="en-US" sz="1600" dirty="0">
              <a:latin typeface="Consolas" panose="020B0609020204030204" pitchFamily="49" charset="0"/>
            </a:endParaRPr>
          </a:p>
        </p:txBody>
      </p:sp>
    </p:spTree>
    <p:extLst>
      <p:ext uri="{BB962C8B-B14F-4D97-AF65-F5344CB8AC3E}">
        <p14:creationId xmlns:p14="http://schemas.microsoft.com/office/powerpoint/2010/main" val="2359076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089015-3AA8-2AC5-0C4C-719F27E7C2CA}"/>
              </a:ext>
            </a:extLst>
          </p:cNvPr>
          <p:cNvSpPr>
            <a:spLocks noGrp="1"/>
          </p:cNvSpPr>
          <p:nvPr>
            <p:ph type="title"/>
          </p:nvPr>
        </p:nvSpPr>
        <p:spPr/>
        <p:txBody>
          <a:bodyPr/>
          <a:lstStyle/>
          <a:p>
            <a:r>
              <a:rPr lang="en-US" dirty="0"/>
              <a:t>The </a:t>
            </a:r>
            <a:r>
              <a:rPr lang="en-US" dirty="0">
                <a:latin typeface="Consolas" panose="020B0609020204030204" pitchFamily="49" charset="0"/>
              </a:rPr>
              <a:t>(</a:t>
            </a:r>
            <a:r>
              <a:rPr lang="en-US" dirty="0">
                <a:latin typeface="Consolas" panose="020B0609020204030204" pitchFamily="49" charset="0"/>
                <a:ea typeface="Menlo" panose="020B0609030804020204" pitchFamily="49" charset="0"/>
                <a:cs typeface="Menlo" panose="020B0609030804020204" pitchFamily="49" charset="0"/>
              </a:rPr>
              <a:t>write</a:t>
            </a:r>
            <a:r>
              <a:rPr lang="en-US" dirty="0">
                <a:latin typeface="Consolas" panose="020B0609020204030204" pitchFamily="49" charset="0"/>
              </a:rPr>
              <a:t>)</a:t>
            </a:r>
            <a:r>
              <a:rPr lang="en-US" dirty="0"/>
              <a:t> Function</a:t>
            </a:r>
          </a:p>
        </p:txBody>
      </p:sp>
      <p:sp>
        <p:nvSpPr>
          <p:cNvPr id="2" name="Content Placeholder 1">
            <a:extLst>
              <a:ext uri="{FF2B5EF4-FFF2-40B4-BE49-F238E27FC236}">
                <a16:creationId xmlns:a16="http://schemas.microsoft.com/office/drawing/2014/main" id="{D14239D7-FAA3-7034-2113-0C1B0E422C43}"/>
              </a:ext>
            </a:extLst>
          </p:cNvPr>
          <p:cNvSpPr>
            <a:spLocks noGrp="1"/>
          </p:cNvSpPr>
          <p:nvPr>
            <p:ph idx="1"/>
          </p:nvPr>
        </p:nvSpPr>
        <p:spPr>
          <a:xfrm>
            <a:off x="457199" y="2181226"/>
            <a:ext cx="4733926" cy="3552824"/>
          </a:xfrm>
        </p:spPr>
        <p:txBody>
          <a:bodyPr>
            <a:normAutofit/>
          </a:bodyPr>
          <a:lstStyle/>
          <a:p>
            <a:r>
              <a:rPr lang="en-US" sz="2400" dirty="0"/>
              <a:t>The </a:t>
            </a:r>
            <a:r>
              <a:rPr lang="en-US" sz="2400" b="1" dirty="0">
                <a:latin typeface="Consolas" panose="020B0609020204030204" pitchFamily="49" charset="0"/>
                <a:ea typeface="Menlo" panose="020B0609030804020204" pitchFamily="49" charset="0"/>
                <a:cs typeface="Menlo" panose="020B0609030804020204" pitchFamily="49" charset="0"/>
              </a:rPr>
              <a:t>(write)</a:t>
            </a:r>
            <a:r>
              <a:rPr lang="en-US" sz="2400" b="1" dirty="0"/>
              <a:t> </a:t>
            </a:r>
            <a:r>
              <a:rPr lang="en-US" sz="2400" dirty="0"/>
              <a:t>function prints a message to std-out.</a:t>
            </a:r>
          </a:p>
          <a:p>
            <a:pPr marL="342900" indent="-342900">
              <a:buFont typeface="Arial" panose="020B0604020202020204" pitchFamily="34" charset="0"/>
              <a:buChar char="•"/>
            </a:pPr>
            <a:r>
              <a:rPr lang="en-US" sz="2400" dirty="0"/>
              <a:t>It takes any number of </a:t>
            </a:r>
            <a:r>
              <a:rPr lang="en-US" sz="2400" dirty="0" err="1"/>
              <a:t>args</a:t>
            </a:r>
            <a:endParaRPr lang="en-US" sz="2400" dirty="0"/>
          </a:p>
          <a:p>
            <a:pPr marL="342900" indent="-342900">
              <a:buFont typeface="Arial" panose="020B0604020202020204" pitchFamily="34" charset="0"/>
              <a:buChar char="•"/>
            </a:pPr>
            <a:r>
              <a:rPr lang="en-US" sz="2400" dirty="0"/>
              <a:t>Converts those to string</a:t>
            </a:r>
          </a:p>
          <a:p>
            <a:pPr marL="342900" indent="-342900">
              <a:buFont typeface="Arial" panose="020B0604020202020204" pitchFamily="34" charset="0"/>
              <a:buChar char="•"/>
            </a:pPr>
            <a:r>
              <a:rPr lang="en-US" sz="2400" dirty="0"/>
              <a:t>Then concatenates them to form the printed message</a:t>
            </a:r>
          </a:p>
          <a:p>
            <a:endParaRPr lang="en-US" sz="2400" dirty="0"/>
          </a:p>
        </p:txBody>
      </p:sp>
      <p:sp>
        <p:nvSpPr>
          <p:cNvPr id="4" name="Content Placeholder 5">
            <a:extLst>
              <a:ext uri="{FF2B5EF4-FFF2-40B4-BE49-F238E27FC236}">
                <a16:creationId xmlns:a16="http://schemas.microsoft.com/office/drawing/2014/main" id="{11945B83-2E85-156E-4A6F-5FFD0853CB74}"/>
              </a:ext>
            </a:extLst>
          </p:cNvPr>
          <p:cNvSpPr txBox="1">
            <a:spLocks/>
          </p:cNvSpPr>
          <p:nvPr/>
        </p:nvSpPr>
        <p:spPr bwMode="gray">
          <a:xfrm>
            <a:off x="5191125" y="1650132"/>
            <a:ext cx="6677026" cy="3930085"/>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3200" dirty="0" err="1">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sp</a:t>
            </a:r>
            <a:r>
              <a:rPr lang="en-US" sz="32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{example*rule*3</a:t>
            </a:r>
          </a:p>
          <a:p>
            <a:pPr>
              <a:buFontTx/>
              <a:buNone/>
              <a:defRPr/>
            </a:pPr>
            <a:r>
              <a:rPr lang="en-US" sz="32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(state &lt;s&gt; ^foo &lt;n&gt;)</a:t>
            </a:r>
            <a:br>
              <a:rPr lang="en-US" sz="32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br>
            <a:r>
              <a:rPr lang="en-US" sz="32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(&lt;n&gt; ^bar |one|)</a:t>
            </a:r>
          </a:p>
          <a:p>
            <a:pPr>
              <a:buFontTx/>
              <a:buNone/>
              <a:defRPr/>
            </a:pPr>
            <a:r>
              <a:rPr lang="en-US" sz="32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--&gt;</a:t>
            </a:r>
          </a:p>
          <a:p>
            <a:pPr>
              <a:buFontTx/>
              <a:buNone/>
              <a:defRPr/>
            </a:pPr>
            <a:r>
              <a:rPr lang="en-US" sz="32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200" b="1" dirty="0">
                <a:solidFill>
                  <a:srgbClr val="5A5A5A"/>
                </a:solidFill>
                <a:latin typeface="Consolas" panose="020B0609020204030204" pitchFamily="49" charset="0"/>
                <a:ea typeface="Menlo" panose="020B0609030804020204" pitchFamily="49" charset="0"/>
                <a:cs typeface="Menlo" panose="020B0609030804020204" pitchFamily="49" charset="0"/>
              </a:rPr>
              <a:t>write</a:t>
            </a:r>
            <a:r>
              <a:rPr lang="en-US" sz="3200" dirty="0">
                <a:solidFill>
                  <a:srgbClr val="5A5A5A"/>
                </a:solidFill>
                <a:latin typeface="Consolas" panose="020B0609020204030204" pitchFamily="49" charset="0"/>
                <a:ea typeface="Menlo" panose="020B0609030804020204" pitchFamily="49" charset="0"/>
                <a:cs typeface="Menlo" panose="020B0609030804020204" pitchFamily="49" charset="0"/>
              </a:rPr>
              <a:t> |A message!|)</a:t>
            </a:r>
            <a:r>
              <a:rPr lang="en-US" sz="32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 </a:t>
            </a:r>
            <a:endParaRPr lang="en-US" sz="24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endParaRPr>
          </a:p>
          <a:p>
            <a:endParaRPr lang="en-US" sz="1600" dirty="0">
              <a:latin typeface="Consolas" panose="020B0609020204030204" pitchFamily="49" charset="0"/>
            </a:endParaRPr>
          </a:p>
        </p:txBody>
      </p:sp>
      <p:sp>
        <p:nvSpPr>
          <p:cNvPr id="5" name="Rectangle 4">
            <a:extLst>
              <a:ext uri="{FF2B5EF4-FFF2-40B4-BE49-F238E27FC236}">
                <a16:creationId xmlns:a16="http://schemas.microsoft.com/office/drawing/2014/main" id="{83144637-666C-D031-F878-571349D158C2}"/>
              </a:ext>
            </a:extLst>
          </p:cNvPr>
          <p:cNvSpPr/>
          <p:nvPr/>
        </p:nvSpPr>
        <p:spPr bwMode="gray">
          <a:xfrm>
            <a:off x="7783889" y="5021362"/>
            <a:ext cx="2390774" cy="558855"/>
          </a:xfrm>
          <a:prstGeom prst="rect">
            <a:avLst/>
          </a:prstGeom>
          <a:solidFill>
            <a:schemeClr val="bg2"/>
          </a:solid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400" b="1" dirty="0">
                <a:solidFill>
                  <a:schemeClr val="accent6"/>
                </a:solidFill>
                <a:latin typeface="+mj-lt"/>
                <a:ea typeface="Menlo" panose="020B0609030804020204" pitchFamily="49" charset="0"/>
                <a:cs typeface="Menlo" panose="020B0609030804020204" pitchFamily="49" charset="0"/>
              </a:rPr>
              <a:t>A single </a:t>
            </a:r>
            <a:r>
              <a:rPr lang="en-US" sz="2400" b="1" dirty="0" err="1">
                <a:solidFill>
                  <a:schemeClr val="accent6"/>
                </a:solidFill>
                <a:latin typeface="+mj-lt"/>
                <a:ea typeface="Menlo" panose="020B0609030804020204" pitchFamily="49" charset="0"/>
                <a:cs typeface="Menlo" panose="020B0609030804020204" pitchFamily="49" charset="0"/>
              </a:rPr>
              <a:t>arg</a:t>
            </a:r>
            <a:endParaRPr lang="en-US" sz="2400" b="1" dirty="0">
              <a:solidFill>
                <a:schemeClr val="accent6"/>
              </a:solidFill>
              <a:latin typeface="+mj-lt"/>
              <a:ea typeface="Menlo" panose="020B0609030804020204" pitchFamily="49" charset="0"/>
              <a:cs typeface="Menlo" panose="020B0609030804020204" pitchFamily="49" charset="0"/>
            </a:endParaRPr>
          </a:p>
        </p:txBody>
      </p:sp>
      <p:cxnSp>
        <p:nvCxnSpPr>
          <p:cNvPr id="6" name="Straight Connector 5">
            <a:extLst>
              <a:ext uri="{FF2B5EF4-FFF2-40B4-BE49-F238E27FC236}">
                <a16:creationId xmlns:a16="http://schemas.microsoft.com/office/drawing/2014/main" id="{2915E729-26AA-49F0-512E-AB430AB9B3B5}"/>
              </a:ext>
            </a:extLst>
          </p:cNvPr>
          <p:cNvCxnSpPr>
            <a:cxnSpLocks/>
            <a:stCxn id="5" idx="0"/>
            <a:endCxn id="7" idx="2"/>
          </p:cNvCxnSpPr>
          <p:nvPr/>
        </p:nvCxnSpPr>
        <p:spPr bwMode="gray">
          <a:xfrm flipV="1">
            <a:off x="8979276" y="4457700"/>
            <a:ext cx="47624" cy="563662"/>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Right Bracket 6">
            <a:extLst>
              <a:ext uri="{FF2B5EF4-FFF2-40B4-BE49-F238E27FC236}">
                <a16:creationId xmlns:a16="http://schemas.microsoft.com/office/drawing/2014/main" id="{5A9E5995-C808-E67B-0CA4-2F34EF1AE2F9}"/>
              </a:ext>
            </a:extLst>
          </p:cNvPr>
          <p:cNvSpPr/>
          <p:nvPr/>
        </p:nvSpPr>
        <p:spPr bwMode="gray">
          <a:xfrm rot="5400000">
            <a:off x="8958794" y="2937031"/>
            <a:ext cx="136213" cy="2905125"/>
          </a:xfrm>
          <a:prstGeom prst="rightBracket">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97474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089015-3AA8-2AC5-0C4C-719F27E7C2CA}"/>
              </a:ext>
            </a:extLst>
          </p:cNvPr>
          <p:cNvSpPr>
            <a:spLocks noGrp="1"/>
          </p:cNvSpPr>
          <p:nvPr>
            <p:ph type="title"/>
          </p:nvPr>
        </p:nvSpPr>
        <p:spPr/>
        <p:txBody>
          <a:bodyPr/>
          <a:lstStyle/>
          <a:p>
            <a:r>
              <a:rPr lang="en-US" dirty="0"/>
              <a:t>The </a:t>
            </a:r>
            <a:r>
              <a:rPr lang="en-US" dirty="0">
                <a:latin typeface="Consolas" panose="020B0609020204030204" pitchFamily="49" charset="0"/>
                <a:ea typeface="Menlo" panose="020B0609030804020204" pitchFamily="49" charset="0"/>
                <a:cs typeface="Menlo" panose="020B0609030804020204" pitchFamily="49" charset="0"/>
              </a:rPr>
              <a:t>(</a:t>
            </a:r>
            <a:r>
              <a:rPr lang="en-US" dirty="0" err="1">
                <a:latin typeface="Consolas" panose="020B0609020204030204" pitchFamily="49" charset="0"/>
                <a:ea typeface="Menlo" panose="020B0609030804020204" pitchFamily="49" charset="0"/>
                <a:cs typeface="Menlo" panose="020B0609030804020204" pitchFamily="49" charset="0"/>
              </a:rPr>
              <a:t>crlf</a:t>
            </a:r>
            <a:r>
              <a:rPr lang="en-US" dirty="0">
                <a:latin typeface="Consolas" panose="020B0609020204030204" pitchFamily="49" charset="0"/>
                <a:ea typeface="Menlo" panose="020B0609030804020204" pitchFamily="49" charset="0"/>
                <a:cs typeface="Menlo" panose="020B0609030804020204" pitchFamily="49" charset="0"/>
              </a:rPr>
              <a:t>)</a:t>
            </a:r>
            <a:r>
              <a:rPr lang="en-US" dirty="0">
                <a:latin typeface="+mn-lt"/>
                <a:ea typeface="Menlo" panose="020B0609030804020204" pitchFamily="49" charset="0"/>
                <a:cs typeface="Menlo" panose="020B0609030804020204" pitchFamily="49" charset="0"/>
              </a:rPr>
              <a:t> </a:t>
            </a:r>
            <a:r>
              <a:rPr lang="en-US" dirty="0"/>
              <a:t>Function</a:t>
            </a:r>
          </a:p>
        </p:txBody>
      </p:sp>
      <p:sp>
        <p:nvSpPr>
          <p:cNvPr id="2" name="Content Placeholder 1">
            <a:extLst>
              <a:ext uri="{FF2B5EF4-FFF2-40B4-BE49-F238E27FC236}">
                <a16:creationId xmlns:a16="http://schemas.microsoft.com/office/drawing/2014/main" id="{D14239D7-FAA3-7034-2113-0C1B0E422C43}"/>
              </a:ext>
            </a:extLst>
          </p:cNvPr>
          <p:cNvSpPr>
            <a:spLocks noGrp="1"/>
          </p:cNvSpPr>
          <p:nvPr>
            <p:ph idx="1"/>
          </p:nvPr>
        </p:nvSpPr>
        <p:spPr>
          <a:xfrm>
            <a:off x="457199" y="1557210"/>
            <a:ext cx="5124450" cy="3930085"/>
          </a:xfrm>
        </p:spPr>
        <p:txBody>
          <a:bodyPr>
            <a:normAutofit fontScale="92500"/>
          </a:bodyPr>
          <a:lstStyle/>
          <a:p>
            <a:r>
              <a:rPr lang="en-US" sz="2400" dirty="0"/>
              <a:t>It is useful to combine </a:t>
            </a:r>
            <a:br>
              <a:rPr lang="en-US" sz="2400" dirty="0"/>
            </a:br>
            <a:r>
              <a:rPr lang="en-US" sz="2400" dirty="0">
                <a:latin typeface="Consolas" panose="020B0609020204030204" pitchFamily="49" charset="0"/>
                <a:ea typeface="Menlo" panose="020B0609030804020204" pitchFamily="49" charset="0"/>
                <a:cs typeface="Menlo" panose="020B0609030804020204" pitchFamily="49" charset="0"/>
              </a:rPr>
              <a:t>(write)</a:t>
            </a:r>
            <a:r>
              <a:rPr lang="en-US" sz="2400" dirty="0">
                <a:ea typeface="Menlo" panose="020B0609030804020204" pitchFamily="49" charset="0"/>
                <a:cs typeface="Menlo" panose="020B0609030804020204" pitchFamily="49" charset="0"/>
              </a:rPr>
              <a:t> </a:t>
            </a:r>
            <a:r>
              <a:rPr lang="en-US" sz="2400" dirty="0"/>
              <a:t>with </a:t>
            </a:r>
            <a:r>
              <a:rPr lang="en-US" sz="2400" b="1" dirty="0">
                <a:latin typeface="Consolas" panose="020B0609020204030204" pitchFamily="49" charset="0"/>
                <a:ea typeface="Menlo" panose="020B0609030804020204" pitchFamily="49" charset="0"/>
                <a:cs typeface="Menlo" panose="020B0609030804020204" pitchFamily="49" charset="0"/>
              </a:rPr>
              <a:t>(</a:t>
            </a:r>
            <a:r>
              <a:rPr lang="en-US" sz="2400" b="1" dirty="0" err="1">
                <a:latin typeface="Consolas" panose="020B0609020204030204" pitchFamily="49" charset="0"/>
                <a:ea typeface="Menlo" panose="020B0609030804020204" pitchFamily="49" charset="0"/>
                <a:cs typeface="Menlo" panose="020B0609030804020204" pitchFamily="49" charset="0"/>
              </a:rPr>
              <a:t>crlf</a:t>
            </a:r>
            <a:r>
              <a:rPr lang="en-US" sz="2400" b="1" dirty="0">
                <a:latin typeface="Consolas" panose="020B0609020204030204" pitchFamily="49" charset="0"/>
                <a:ea typeface="Menlo" panose="020B0609030804020204" pitchFamily="49" charset="0"/>
                <a:cs typeface="Menlo" panose="020B0609030804020204" pitchFamily="49" charset="0"/>
              </a:rPr>
              <a:t>)</a:t>
            </a:r>
          </a:p>
          <a:p>
            <a:pPr marL="342900" indent="-342900">
              <a:buFont typeface="Arial" panose="020B0604020202020204" pitchFamily="34" charset="0"/>
              <a:buChar char="•"/>
            </a:pPr>
            <a:r>
              <a:rPr lang="en-US" sz="2400" b="1" dirty="0">
                <a:latin typeface="Consolas" panose="020B0609020204030204" pitchFamily="49" charset="0"/>
                <a:ea typeface="Menlo" panose="020B0609030804020204" pitchFamily="49" charset="0"/>
                <a:cs typeface="Menlo" panose="020B0609030804020204" pitchFamily="49" charset="0"/>
              </a:rPr>
              <a:t>(</a:t>
            </a:r>
            <a:r>
              <a:rPr lang="en-US" sz="2400" b="1" dirty="0" err="1">
                <a:latin typeface="Consolas" panose="020B0609020204030204" pitchFamily="49" charset="0"/>
                <a:ea typeface="Menlo" panose="020B0609030804020204" pitchFamily="49" charset="0"/>
                <a:cs typeface="Menlo" panose="020B0609030804020204" pitchFamily="49" charset="0"/>
              </a:rPr>
              <a:t>crlf</a:t>
            </a:r>
            <a:r>
              <a:rPr lang="en-US" sz="2400" b="1" dirty="0">
                <a:latin typeface="Consolas" panose="020B0609020204030204" pitchFamily="49" charset="0"/>
                <a:ea typeface="Menlo" panose="020B0609030804020204" pitchFamily="49" charset="0"/>
                <a:cs typeface="Menlo" panose="020B0609030804020204" pitchFamily="49" charset="0"/>
              </a:rPr>
              <a:t>)</a:t>
            </a:r>
            <a:r>
              <a:rPr lang="en-US" sz="2400" b="1" dirty="0"/>
              <a:t> </a:t>
            </a:r>
            <a:r>
              <a:rPr lang="en-US" sz="2400" dirty="0"/>
              <a:t>returns a newline character</a:t>
            </a:r>
          </a:p>
          <a:p>
            <a:pPr marL="342900" indent="-342900">
              <a:buFont typeface="Arial" panose="020B0604020202020204" pitchFamily="34" charset="0"/>
              <a:buChar char="•"/>
            </a:pPr>
            <a:r>
              <a:rPr lang="en-US" sz="2400" dirty="0"/>
              <a:t>It takes no arguments</a:t>
            </a:r>
          </a:p>
          <a:p>
            <a:pPr marL="342900" indent="-342900">
              <a:buFont typeface="Arial" panose="020B0604020202020204" pitchFamily="34" charset="0"/>
              <a:buChar char="•"/>
            </a:pPr>
            <a:r>
              <a:rPr lang="en-US" sz="2400" dirty="0"/>
              <a:t>CRLF stands for</a:t>
            </a:r>
            <a:br>
              <a:rPr lang="en-US" sz="2400" dirty="0"/>
            </a:br>
            <a:r>
              <a:rPr lang="en-US" sz="2400" dirty="0"/>
              <a:t>“Carriage Return Line Feed”</a:t>
            </a:r>
          </a:p>
          <a:p>
            <a:pPr marL="342900" indent="-342900">
              <a:buFont typeface="Arial" panose="020B0604020202020204" pitchFamily="34" charset="0"/>
              <a:buChar char="•"/>
            </a:pPr>
            <a:endParaRPr lang="en-US" sz="2400" dirty="0"/>
          </a:p>
          <a:p>
            <a:r>
              <a:rPr lang="en-US" sz="2400" dirty="0"/>
              <a:t>You will usually want to end </a:t>
            </a:r>
            <a:r>
              <a:rPr lang="en-US" sz="2400" dirty="0">
                <a:latin typeface="Consolas" panose="020B0609020204030204" pitchFamily="49" charset="0"/>
                <a:ea typeface="Menlo" panose="020B0609030804020204" pitchFamily="49" charset="0"/>
                <a:cs typeface="Menlo" panose="020B0609030804020204" pitchFamily="49" charset="0"/>
              </a:rPr>
              <a:t>(write)</a:t>
            </a:r>
            <a:r>
              <a:rPr lang="en-US" sz="2400" dirty="0"/>
              <a:t> messages with a </a:t>
            </a:r>
            <a:r>
              <a:rPr lang="en-US" sz="2400" dirty="0">
                <a:latin typeface="Consolas" panose="020B0609020204030204" pitchFamily="49" charset="0"/>
                <a:ea typeface="Menlo" panose="020B0609030804020204" pitchFamily="49" charset="0"/>
                <a:cs typeface="Menlo" panose="020B0609030804020204" pitchFamily="49" charset="0"/>
              </a:rPr>
              <a:t>(</a:t>
            </a:r>
            <a:r>
              <a:rPr lang="en-US" sz="2400" dirty="0" err="1">
                <a:latin typeface="Consolas" panose="020B0609020204030204" pitchFamily="49" charset="0"/>
                <a:ea typeface="Menlo" panose="020B0609030804020204" pitchFamily="49" charset="0"/>
                <a:cs typeface="Menlo" panose="020B0609030804020204" pitchFamily="49" charset="0"/>
              </a:rPr>
              <a:t>crlf</a:t>
            </a:r>
            <a:r>
              <a:rPr lang="en-US" sz="2400" dirty="0">
                <a:latin typeface="Consolas" panose="020B0609020204030204" pitchFamily="49" charset="0"/>
                <a:ea typeface="Menlo" panose="020B0609030804020204" pitchFamily="49" charset="0"/>
                <a:cs typeface="Menlo" panose="020B0609030804020204" pitchFamily="49" charset="0"/>
              </a:rPr>
              <a:t>)</a:t>
            </a:r>
            <a:r>
              <a:rPr lang="en-US" sz="2400" dirty="0"/>
              <a:t>.</a:t>
            </a:r>
          </a:p>
          <a:p>
            <a:pPr marL="342900" indent="-342900">
              <a:buFont typeface="Arial" panose="020B0604020202020204" pitchFamily="34" charset="0"/>
              <a:buChar char="•"/>
            </a:pPr>
            <a:r>
              <a:rPr lang="en-US" sz="2400" dirty="0"/>
              <a:t>So later messages start on a new line</a:t>
            </a:r>
          </a:p>
          <a:p>
            <a:pPr marL="342900" indent="-342900">
              <a:buFont typeface="Arial" panose="020B0604020202020204" pitchFamily="34" charset="0"/>
              <a:buChar char="•"/>
            </a:pPr>
            <a:endParaRPr lang="en-US" sz="2400" dirty="0"/>
          </a:p>
        </p:txBody>
      </p:sp>
      <p:sp>
        <p:nvSpPr>
          <p:cNvPr id="4" name="Content Placeholder 5">
            <a:extLst>
              <a:ext uri="{FF2B5EF4-FFF2-40B4-BE49-F238E27FC236}">
                <a16:creationId xmlns:a16="http://schemas.microsoft.com/office/drawing/2014/main" id="{11945B83-2E85-156E-4A6F-5FFD0853CB74}"/>
              </a:ext>
            </a:extLst>
          </p:cNvPr>
          <p:cNvSpPr txBox="1">
            <a:spLocks/>
          </p:cNvSpPr>
          <p:nvPr/>
        </p:nvSpPr>
        <p:spPr bwMode="gray">
          <a:xfrm>
            <a:off x="5643561" y="1991510"/>
            <a:ext cx="6153151" cy="3420370"/>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2600" dirty="0" err="1">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sp</a:t>
            </a:r>
            <a:r>
              <a:rPr lang="en-US" sz="2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{example*rule*3*with-</a:t>
            </a:r>
            <a:r>
              <a:rPr lang="en-US" sz="2600" dirty="0" err="1">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crlf</a:t>
            </a:r>
            <a:endParaRPr lang="en-US" sz="2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endParaRPr>
          </a:p>
          <a:p>
            <a:pPr>
              <a:buFontTx/>
              <a:buNone/>
              <a:defRPr/>
            </a:pPr>
            <a:r>
              <a:rPr lang="en-US" sz="2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(state &lt;s&gt; ^foo &lt;n&gt;)</a:t>
            </a:r>
            <a:br>
              <a:rPr lang="en-US" sz="2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br>
            <a:r>
              <a:rPr lang="en-US" sz="2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(&lt;n&gt; ^bar |one|)</a:t>
            </a:r>
          </a:p>
          <a:p>
            <a:pPr>
              <a:buFontTx/>
              <a:buNone/>
              <a:defRPr/>
            </a:pPr>
            <a:r>
              <a:rPr lang="en-US" sz="2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--&gt;</a:t>
            </a:r>
          </a:p>
          <a:p>
            <a:pPr>
              <a:buFontTx/>
              <a:buNone/>
              <a:defRPr/>
            </a:pPr>
            <a:r>
              <a:rPr lang="en-US" sz="2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2600" b="1" dirty="0">
                <a:solidFill>
                  <a:srgbClr val="5A5A5A"/>
                </a:solidFill>
                <a:latin typeface="Consolas" panose="020B0609020204030204" pitchFamily="49" charset="0"/>
                <a:ea typeface="Menlo" panose="020B0609030804020204" pitchFamily="49" charset="0"/>
                <a:cs typeface="Menlo" panose="020B0609030804020204" pitchFamily="49" charset="0"/>
              </a:rPr>
              <a:t>write</a:t>
            </a:r>
            <a:r>
              <a:rPr lang="en-US" sz="2600" dirty="0">
                <a:solidFill>
                  <a:srgbClr val="5A5A5A"/>
                </a:solidFill>
                <a:latin typeface="Consolas" panose="020B0609020204030204" pitchFamily="49" charset="0"/>
                <a:ea typeface="Menlo" panose="020B0609030804020204" pitchFamily="49" charset="0"/>
                <a:cs typeface="Menlo" panose="020B0609030804020204" pitchFamily="49" charset="0"/>
              </a:rPr>
              <a:t> |A message!| </a:t>
            </a:r>
            <a:r>
              <a:rPr lang="en-US" sz="2600" b="1" dirty="0">
                <a:solidFill>
                  <a:srgbClr val="5A5A5A"/>
                </a:solidFill>
                <a:latin typeface="Consolas" panose="020B0609020204030204" pitchFamily="49" charset="0"/>
                <a:ea typeface="Menlo" panose="020B0609030804020204" pitchFamily="49" charset="0"/>
                <a:cs typeface="Menlo" panose="020B0609030804020204" pitchFamily="49" charset="0"/>
              </a:rPr>
              <a:t>(</a:t>
            </a:r>
            <a:r>
              <a:rPr lang="en-US" sz="2600" b="1" dirty="0" err="1">
                <a:solidFill>
                  <a:srgbClr val="5A5A5A"/>
                </a:solidFill>
                <a:latin typeface="Consolas" panose="020B0609020204030204" pitchFamily="49" charset="0"/>
                <a:ea typeface="Menlo" panose="020B0609030804020204" pitchFamily="49" charset="0"/>
                <a:cs typeface="Menlo" panose="020B0609030804020204" pitchFamily="49" charset="0"/>
              </a:rPr>
              <a:t>crlf</a:t>
            </a:r>
            <a:r>
              <a:rPr lang="en-US" sz="2600" b="1" dirty="0">
                <a:solidFill>
                  <a:srgbClr val="5A5A5A"/>
                </a:solidFill>
                <a:latin typeface="Consolas" panose="020B0609020204030204" pitchFamily="49" charset="0"/>
                <a:ea typeface="Menlo" panose="020B0609030804020204" pitchFamily="49" charset="0"/>
                <a:cs typeface="Menlo" panose="020B0609030804020204" pitchFamily="49" charset="0"/>
              </a:rPr>
              <a:t>)</a:t>
            </a:r>
            <a:r>
              <a:rPr lang="en-US" sz="2600" dirty="0">
                <a:solidFill>
                  <a:srgbClr val="5A5A5A"/>
                </a:solidFill>
                <a:latin typeface="Consolas" panose="020B0609020204030204" pitchFamily="49" charset="0"/>
                <a:ea typeface="Menlo" panose="020B0609030804020204" pitchFamily="49" charset="0"/>
                <a:cs typeface="Menlo" panose="020B0609030804020204" pitchFamily="49" charset="0"/>
              </a:rPr>
              <a:t>)</a:t>
            </a:r>
            <a:r>
              <a:rPr lang="en-US" sz="2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 </a:t>
            </a:r>
          </a:p>
          <a:p>
            <a:endParaRPr lang="en-US" sz="2600" dirty="0">
              <a:latin typeface="Consolas" panose="020B0609020204030204" pitchFamily="49" charset="0"/>
            </a:endParaRPr>
          </a:p>
        </p:txBody>
      </p:sp>
      <p:sp>
        <p:nvSpPr>
          <p:cNvPr id="7" name="Rectangle 6">
            <a:extLst>
              <a:ext uri="{FF2B5EF4-FFF2-40B4-BE49-F238E27FC236}">
                <a16:creationId xmlns:a16="http://schemas.microsoft.com/office/drawing/2014/main" id="{0763AAD3-6CB0-B960-58FF-A69384AF6315}"/>
              </a:ext>
            </a:extLst>
          </p:cNvPr>
          <p:cNvSpPr/>
          <p:nvPr/>
        </p:nvSpPr>
        <p:spPr bwMode="gray">
          <a:xfrm>
            <a:off x="7972425" y="5021362"/>
            <a:ext cx="1323975" cy="558855"/>
          </a:xfrm>
          <a:prstGeom prst="rect">
            <a:avLst/>
          </a:prstGeom>
          <a:solidFill>
            <a:schemeClr val="bg2"/>
          </a:solid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400" b="1" dirty="0">
                <a:solidFill>
                  <a:schemeClr val="accent6"/>
                </a:solidFill>
                <a:latin typeface="+mj-lt"/>
                <a:ea typeface="Menlo" panose="020B0609030804020204" pitchFamily="49" charset="0"/>
                <a:cs typeface="Menlo" panose="020B0609030804020204" pitchFamily="49" charset="0"/>
              </a:rPr>
              <a:t>1</a:t>
            </a:r>
            <a:r>
              <a:rPr lang="en-US" sz="2400" b="1" baseline="30000" dirty="0">
                <a:solidFill>
                  <a:schemeClr val="accent6"/>
                </a:solidFill>
                <a:latin typeface="+mj-lt"/>
                <a:ea typeface="Menlo" panose="020B0609030804020204" pitchFamily="49" charset="0"/>
                <a:cs typeface="Menlo" panose="020B0609030804020204" pitchFamily="49" charset="0"/>
              </a:rPr>
              <a:t>st</a:t>
            </a:r>
            <a:r>
              <a:rPr lang="en-US" sz="2400" b="1" dirty="0">
                <a:solidFill>
                  <a:schemeClr val="accent6"/>
                </a:solidFill>
                <a:latin typeface="+mj-lt"/>
                <a:ea typeface="Menlo" panose="020B0609030804020204" pitchFamily="49" charset="0"/>
                <a:cs typeface="Menlo" panose="020B0609030804020204" pitchFamily="49" charset="0"/>
              </a:rPr>
              <a:t> </a:t>
            </a:r>
            <a:r>
              <a:rPr lang="en-US" sz="2400" b="1" dirty="0" err="1">
                <a:solidFill>
                  <a:schemeClr val="accent6"/>
                </a:solidFill>
                <a:latin typeface="+mj-lt"/>
                <a:ea typeface="Menlo" panose="020B0609030804020204" pitchFamily="49" charset="0"/>
                <a:cs typeface="Menlo" panose="020B0609030804020204" pitchFamily="49" charset="0"/>
              </a:rPr>
              <a:t>arg</a:t>
            </a:r>
            <a:endParaRPr lang="en-US" sz="2400" b="1" dirty="0">
              <a:solidFill>
                <a:schemeClr val="accent6"/>
              </a:solidFill>
              <a:latin typeface="+mj-lt"/>
              <a:ea typeface="Menlo" panose="020B0609030804020204" pitchFamily="49" charset="0"/>
              <a:cs typeface="Menlo" panose="020B0609030804020204" pitchFamily="49" charset="0"/>
            </a:endParaRPr>
          </a:p>
        </p:txBody>
      </p:sp>
      <p:cxnSp>
        <p:nvCxnSpPr>
          <p:cNvPr id="8" name="Straight Connector 7">
            <a:extLst>
              <a:ext uri="{FF2B5EF4-FFF2-40B4-BE49-F238E27FC236}">
                <a16:creationId xmlns:a16="http://schemas.microsoft.com/office/drawing/2014/main" id="{6A485D00-9E7A-4B35-BF84-AEE64D221C22}"/>
              </a:ext>
            </a:extLst>
          </p:cNvPr>
          <p:cNvCxnSpPr>
            <a:cxnSpLocks/>
            <a:stCxn id="7" idx="0"/>
            <a:endCxn id="9" idx="2"/>
          </p:cNvCxnSpPr>
          <p:nvPr/>
        </p:nvCxnSpPr>
        <p:spPr bwMode="gray">
          <a:xfrm flipV="1">
            <a:off x="8634413" y="4295776"/>
            <a:ext cx="85724" cy="725586"/>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1FF721A9-BE85-6A90-1AAC-CEECA8C19168}"/>
              </a:ext>
            </a:extLst>
          </p:cNvPr>
          <p:cNvSpPr/>
          <p:nvPr/>
        </p:nvSpPr>
        <p:spPr bwMode="gray">
          <a:xfrm rot="5400000">
            <a:off x="8679124" y="3173675"/>
            <a:ext cx="82026" cy="2162176"/>
          </a:xfrm>
          <a:prstGeom prst="rightBracket">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DE1ECC69-C5DD-4C25-AD73-BAABBFCD9238}"/>
              </a:ext>
            </a:extLst>
          </p:cNvPr>
          <p:cNvSpPr/>
          <p:nvPr/>
        </p:nvSpPr>
        <p:spPr bwMode="gray">
          <a:xfrm>
            <a:off x="9906000" y="5030887"/>
            <a:ext cx="1323975" cy="558855"/>
          </a:xfrm>
          <a:prstGeom prst="rect">
            <a:avLst/>
          </a:prstGeom>
          <a:solidFill>
            <a:schemeClr val="bg2"/>
          </a:solid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400" b="1" dirty="0">
                <a:solidFill>
                  <a:schemeClr val="accent6"/>
                </a:solidFill>
                <a:latin typeface="+mj-lt"/>
                <a:ea typeface="Menlo" panose="020B0609030804020204" pitchFamily="49" charset="0"/>
                <a:cs typeface="Menlo" panose="020B0609030804020204" pitchFamily="49" charset="0"/>
              </a:rPr>
              <a:t>2</a:t>
            </a:r>
            <a:r>
              <a:rPr lang="en-US" sz="2400" b="1" baseline="30000" dirty="0">
                <a:solidFill>
                  <a:schemeClr val="accent6"/>
                </a:solidFill>
                <a:latin typeface="+mj-lt"/>
                <a:ea typeface="Menlo" panose="020B0609030804020204" pitchFamily="49" charset="0"/>
                <a:cs typeface="Menlo" panose="020B0609030804020204" pitchFamily="49" charset="0"/>
              </a:rPr>
              <a:t>nd</a:t>
            </a:r>
            <a:r>
              <a:rPr lang="en-US" sz="2400" b="1" dirty="0">
                <a:solidFill>
                  <a:schemeClr val="accent6"/>
                </a:solidFill>
                <a:latin typeface="+mj-lt"/>
                <a:ea typeface="Menlo" panose="020B0609030804020204" pitchFamily="49" charset="0"/>
                <a:cs typeface="Menlo" panose="020B0609030804020204" pitchFamily="49" charset="0"/>
              </a:rPr>
              <a:t> </a:t>
            </a:r>
            <a:r>
              <a:rPr lang="en-US" sz="2400" b="1" dirty="0" err="1">
                <a:solidFill>
                  <a:schemeClr val="accent6"/>
                </a:solidFill>
                <a:latin typeface="+mj-lt"/>
                <a:ea typeface="Menlo" panose="020B0609030804020204" pitchFamily="49" charset="0"/>
                <a:cs typeface="Menlo" panose="020B0609030804020204" pitchFamily="49" charset="0"/>
              </a:rPr>
              <a:t>arg</a:t>
            </a:r>
            <a:endParaRPr lang="en-US" sz="2400" b="1" dirty="0">
              <a:solidFill>
                <a:schemeClr val="accent6"/>
              </a:solidFill>
              <a:latin typeface="+mj-lt"/>
              <a:ea typeface="Menlo" panose="020B0609030804020204" pitchFamily="49" charset="0"/>
              <a:cs typeface="Menlo" panose="020B0609030804020204" pitchFamily="49" charset="0"/>
            </a:endParaRPr>
          </a:p>
        </p:txBody>
      </p:sp>
      <p:cxnSp>
        <p:nvCxnSpPr>
          <p:cNvPr id="14" name="Straight Connector 13">
            <a:extLst>
              <a:ext uri="{FF2B5EF4-FFF2-40B4-BE49-F238E27FC236}">
                <a16:creationId xmlns:a16="http://schemas.microsoft.com/office/drawing/2014/main" id="{6E41C84D-2F4A-C674-0B1F-9CAB2CAEE4FB}"/>
              </a:ext>
            </a:extLst>
          </p:cNvPr>
          <p:cNvCxnSpPr>
            <a:cxnSpLocks/>
            <a:stCxn id="13" idx="0"/>
            <a:endCxn id="15" idx="2"/>
          </p:cNvCxnSpPr>
          <p:nvPr/>
        </p:nvCxnSpPr>
        <p:spPr bwMode="gray">
          <a:xfrm flipH="1" flipV="1">
            <a:off x="10567987" y="4295779"/>
            <a:ext cx="1" cy="735108"/>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ight Bracket 14">
            <a:extLst>
              <a:ext uri="{FF2B5EF4-FFF2-40B4-BE49-F238E27FC236}">
                <a16:creationId xmlns:a16="http://schemas.microsoft.com/office/drawing/2014/main" id="{8747D1DE-9670-67CC-F388-87C8ED0A1C6D}"/>
              </a:ext>
            </a:extLst>
          </p:cNvPr>
          <p:cNvSpPr/>
          <p:nvPr/>
        </p:nvSpPr>
        <p:spPr bwMode="gray">
          <a:xfrm rot="5400000">
            <a:off x="10531735" y="3749939"/>
            <a:ext cx="72503" cy="1019176"/>
          </a:xfrm>
          <a:prstGeom prst="rightBracket">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323095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18BFBE-D225-DDAD-C122-2A38658FD7E0}"/>
              </a:ext>
            </a:extLst>
          </p:cNvPr>
          <p:cNvSpPr>
            <a:spLocks noGrp="1"/>
          </p:cNvSpPr>
          <p:nvPr>
            <p:ph type="title"/>
          </p:nvPr>
        </p:nvSpPr>
        <p:spPr/>
        <p:txBody>
          <a:bodyPr/>
          <a:lstStyle/>
          <a:p>
            <a:r>
              <a:rPr lang="en-US" dirty="0"/>
              <a:t>Provided RHS Functions</a:t>
            </a:r>
          </a:p>
        </p:txBody>
      </p:sp>
      <p:sp>
        <p:nvSpPr>
          <p:cNvPr id="2" name="Content Placeholder 1">
            <a:extLst>
              <a:ext uri="{FF2B5EF4-FFF2-40B4-BE49-F238E27FC236}">
                <a16:creationId xmlns:a16="http://schemas.microsoft.com/office/drawing/2014/main" id="{B14182DA-710F-F205-BDC5-44B7AE2577A5}"/>
              </a:ext>
            </a:extLst>
          </p:cNvPr>
          <p:cNvSpPr>
            <a:spLocks noGrp="1"/>
          </p:cNvSpPr>
          <p:nvPr>
            <p:ph idx="1"/>
          </p:nvPr>
        </p:nvSpPr>
        <p:spPr>
          <a:xfrm>
            <a:off x="676276" y="1557210"/>
            <a:ext cx="5181600" cy="3930085"/>
          </a:xfrm>
        </p:spPr>
        <p:txBody>
          <a:bodyPr>
            <a:normAutofit/>
          </a:bodyPr>
          <a:lstStyle/>
          <a:p>
            <a:r>
              <a:rPr lang="en-US" sz="2800" dirty="0"/>
              <a:t>Soar provides many useful RHS Functions</a:t>
            </a:r>
          </a:p>
          <a:p>
            <a:pPr marL="285750" indent="-285750">
              <a:buFont typeface="Arial" panose="020B0604020202020204" pitchFamily="34" charset="0"/>
              <a:buChar char="•"/>
            </a:pPr>
            <a:r>
              <a:rPr lang="en-US" sz="2800" dirty="0"/>
              <a:t>See the Soar Manual (pg. 71) for documentation</a:t>
            </a:r>
          </a:p>
          <a:p>
            <a:endParaRPr lang="en-US" sz="2800" dirty="0"/>
          </a:p>
          <a:p>
            <a:r>
              <a:rPr lang="en-US" sz="2800" dirty="0"/>
              <a:t>You can also write your own</a:t>
            </a:r>
          </a:p>
          <a:p>
            <a:pPr marL="285750" indent="-285750">
              <a:buFont typeface="Arial" panose="020B0604020202020204" pitchFamily="34" charset="0"/>
              <a:buChar char="•"/>
            </a:pPr>
            <a:r>
              <a:rPr lang="en-US" sz="2800" dirty="0"/>
              <a:t>See the Soar Manual (pg. 80)</a:t>
            </a:r>
          </a:p>
          <a:p>
            <a:pPr marL="285750" indent="-285750">
              <a:buFont typeface="Arial" panose="020B0604020202020204" pitchFamily="34" charset="0"/>
              <a:buChar char="•"/>
            </a:pPr>
            <a:endParaRPr lang="en-US" sz="2800" dirty="0"/>
          </a:p>
        </p:txBody>
      </p:sp>
      <p:graphicFrame>
        <p:nvGraphicFramePr>
          <p:cNvPr id="4" name="Table 4">
            <a:extLst>
              <a:ext uri="{FF2B5EF4-FFF2-40B4-BE49-F238E27FC236}">
                <a16:creationId xmlns:a16="http://schemas.microsoft.com/office/drawing/2014/main" id="{96E29DA9-9CA3-3E8E-1F18-E6EFC02D183B}"/>
              </a:ext>
            </a:extLst>
          </p:cNvPr>
          <p:cNvGraphicFramePr>
            <a:graphicFrameLocks noGrp="1"/>
          </p:cNvGraphicFramePr>
          <p:nvPr>
            <p:extLst>
              <p:ext uri="{D42A27DB-BD31-4B8C-83A1-F6EECF244321}">
                <p14:modId xmlns:p14="http://schemas.microsoft.com/office/powerpoint/2010/main" val="3330698410"/>
              </p:ext>
            </p:extLst>
          </p:nvPr>
        </p:nvGraphicFramePr>
        <p:xfrm>
          <a:off x="6294699" y="1089012"/>
          <a:ext cx="5412851" cy="3799840"/>
        </p:xfrm>
        <a:graphic>
          <a:graphicData uri="http://schemas.openxmlformats.org/drawingml/2006/table">
            <a:tbl>
              <a:tblPr firstRow="1" bandRow="1">
                <a:tableStyleId>{5C22544A-7EE6-4342-B048-85BDC9FD1C3A}</a:tableStyleId>
              </a:tblPr>
              <a:tblGrid>
                <a:gridCol w="1570402">
                  <a:extLst>
                    <a:ext uri="{9D8B030D-6E8A-4147-A177-3AD203B41FA5}">
                      <a16:colId xmlns:a16="http://schemas.microsoft.com/office/drawing/2014/main" val="22664183"/>
                    </a:ext>
                  </a:extLst>
                </a:gridCol>
                <a:gridCol w="3842449">
                  <a:extLst>
                    <a:ext uri="{9D8B030D-6E8A-4147-A177-3AD203B41FA5}">
                      <a16:colId xmlns:a16="http://schemas.microsoft.com/office/drawing/2014/main" val="1954339360"/>
                    </a:ext>
                  </a:extLst>
                </a:gridCol>
              </a:tblGrid>
              <a:tr h="370840">
                <a:tc>
                  <a:txBody>
                    <a:bodyPr/>
                    <a:lstStyle/>
                    <a:p>
                      <a:r>
                        <a:rPr lang="en-US" sz="2000" dirty="0"/>
                        <a:t>Function</a:t>
                      </a:r>
                    </a:p>
                  </a:txBody>
                  <a:tcPr/>
                </a:tc>
                <a:tc>
                  <a:txBody>
                    <a:bodyPr/>
                    <a:lstStyle/>
                    <a:p>
                      <a:r>
                        <a:rPr lang="en-US" sz="2000" dirty="0"/>
                        <a:t>Description</a:t>
                      </a:r>
                    </a:p>
                  </a:txBody>
                  <a:tcPr/>
                </a:tc>
                <a:extLst>
                  <a:ext uri="{0D108BD9-81ED-4DB2-BD59-A6C34878D82A}">
                    <a16:rowId xmlns:a16="http://schemas.microsoft.com/office/drawing/2014/main" val="2778656220"/>
                  </a:ext>
                </a:extLst>
              </a:tr>
              <a:tr h="370840">
                <a:tc>
                  <a:txBody>
                    <a:bodyPr/>
                    <a:lstStyle/>
                    <a:p>
                      <a:r>
                        <a:rPr lang="en-US" sz="1800" dirty="0">
                          <a:latin typeface="Consolas" panose="020B0609020204030204" pitchFamily="49" charset="0"/>
                          <a:ea typeface="Menlo" panose="020B0609030804020204" pitchFamily="49" charset="0"/>
                          <a:cs typeface="Menlo" panose="020B0609030804020204" pitchFamily="49" charset="0"/>
                        </a:rPr>
                        <a:t>(interrupt)</a:t>
                      </a:r>
                    </a:p>
                  </a:txBody>
                  <a:tcPr/>
                </a:tc>
                <a:tc>
                  <a:txBody>
                    <a:bodyPr/>
                    <a:lstStyle/>
                    <a:p>
                      <a:r>
                        <a:rPr lang="en-US" sz="1800" dirty="0"/>
                        <a:t>Pauses Soar</a:t>
                      </a:r>
                    </a:p>
                  </a:txBody>
                  <a:tcPr/>
                </a:tc>
                <a:extLst>
                  <a:ext uri="{0D108BD9-81ED-4DB2-BD59-A6C34878D82A}">
                    <a16:rowId xmlns:a16="http://schemas.microsoft.com/office/drawing/2014/main" val="961109643"/>
                  </a:ext>
                </a:extLst>
              </a:tr>
              <a:tr h="370840">
                <a:tc>
                  <a:txBody>
                    <a:bodyPr/>
                    <a:lstStyle/>
                    <a:p>
                      <a:r>
                        <a:rPr lang="en-US" sz="1800" dirty="0">
                          <a:latin typeface="Consolas" panose="020B0609020204030204" pitchFamily="49" charset="0"/>
                          <a:ea typeface="Menlo" panose="020B0609030804020204" pitchFamily="49" charset="0"/>
                          <a:cs typeface="Menlo" panose="020B0609030804020204" pitchFamily="49" charset="0"/>
                        </a:rPr>
                        <a:t>(halt)</a:t>
                      </a:r>
                    </a:p>
                  </a:txBody>
                  <a:tcPr/>
                </a:tc>
                <a:tc>
                  <a:txBody>
                    <a:bodyPr/>
                    <a:lstStyle/>
                    <a:p>
                      <a:r>
                        <a:rPr lang="en-US" sz="1800" dirty="0"/>
                        <a:t>Terminate Soar</a:t>
                      </a:r>
                    </a:p>
                  </a:txBody>
                  <a:tcPr/>
                </a:tc>
                <a:extLst>
                  <a:ext uri="{0D108BD9-81ED-4DB2-BD59-A6C34878D82A}">
                    <a16:rowId xmlns:a16="http://schemas.microsoft.com/office/drawing/2014/main" val="2964910734"/>
                  </a:ext>
                </a:extLst>
              </a:tr>
              <a:tr h="370840">
                <a:tc>
                  <a:txBody>
                    <a:bodyPr/>
                    <a:lstStyle/>
                    <a:p>
                      <a:r>
                        <a:rPr lang="en-US" sz="1800" dirty="0">
                          <a:latin typeface="Consolas" panose="020B0609020204030204" pitchFamily="49" charset="0"/>
                          <a:ea typeface="Menlo" panose="020B0609030804020204" pitchFamily="49" charset="0"/>
                          <a:cs typeface="Menlo" panose="020B0609030804020204" pitchFamily="49" charset="0"/>
                        </a:rPr>
                        <a:t>(+), (-), (*), (/)</a:t>
                      </a:r>
                    </a:p>
                  </a:txBody>
                  <a:tcPr/>
                </a:tc>
                <a:tc>
                  <a:txBody>
                    <a:bodyPr/>
                    <a:lstStyle/>
                    <a:p>
                      <a:r>
                        <a:rPr lang="en-US" sz="1800" dirty="0"/>
                        <a:t>Math operations</a:t>
                      </a:r>
                    </a:p>
                  </a:txBody>
                  <a:tcPr/>
                </a:tc>
                <a:extLst>
                  <a:ext uri="{0D108BD9-81ED-4DB2-BD59-A6C34878D82A}">
                    <a16:rowId xmlns:a16="http://schemas.microsoft.com/office/drawing/2014/main" val="738910962"/>
                  </a:ext>
                </a:extLst>
              </a:tr>
              <a:tr h="370840">
                <a:tc>
                  <a:txBody>
                    <a:bodyPr/>
                    <a:lstStyle/>
                    <a:p>
                      <a:r>
                        <a:rPr lang="en-US" sz="1800" dirty="0">
                          <a:latin typeface="Consolas" panose="020B0609020204030204" pitchFamily="49" charset="0"/>
                          <a:ea typeface="Menlo" panose="020B0609030804020204" pitchFamily="49" charset="0"/>
                          <a:cs typeface="Menlo" panose="020B0609030804020204" pitchFamily="49" charset="0"/>
                        </a:rPr>
                        <a:t>(int), (float)</a:t>
                      </a:r>
                    </a:p>
                  </a:txBody>
                  <a:tcPr/>
                </a:tc>
                <a:tc>
                  <a:txBody>
                    <a:bodyPr/>
                    <a:lstStyle/>
                    <a:p>
                      <a:r>
                        <a:rPr lang="en-US" sz="1800" dirty="0"/>
                        <a:t>Convert to the indicated data type</a:t>
                      </a:r>
                    </a:p>
                  </a:txBody>
                  <a:tcPr/>
                </a:tc>
                <a:extLst>
                  <a:ext uri="{0D108BD9-81ED-4DB2-BD59-A6C34878D82A}">
                    <a16:rowId xmlns:a16="http://schemas.microsoft.com/office/drawing/2014/main" val="714900949"/>
                  </a:ext>
                </a:extLst>
              </a:tr>
              <a:tr h="370840">
                <a:tc>
                  <a:txBody>
                    <a:bodyPr/>
                    <a:lstStyle/>
                    <a:p>
                      <a:r>
                        <a:rPr lang="en-US" sz="1800" dirty="0">
                          <a:latin typeface="Consolas" panose="020B0609020204030204" pitchFamily="49" charset="0"/>
                          <a:ea typeface="Menlo" panose="020B0609030804020204" pitchFamily="49" charset="0"/>
                          <a:cs typeface="Menlo" panose="020B0609030804020204" pitchFamily="49" charset="0"/>
                        </a:rPr>
                        <a:t>(min),</a:t>
                      </a:r>
                      <a:br>
                        <a:rPr lang="en-US" sz="1800" dirty="0">
                          <a:latin typeface="Consolas" panose="020B0609020204030204" pitchFamily="49" charset="0"/>
                          <a:ea typeface="Menlo" panose="020B0609030804020204" pitchFamily="49" charset="0"/>
                          <a:cs typeface="Menlo" panose="020B0609030804020204" pitchFamily="49" charset="0"/>
                        </a:rPr>
                      </a:br>
                      <a:r>
                        <a:rPr lang="en-US" sz="1800" dirty="0">
                          <a:latin typeface="Consolas" panose="020B0609020204030204" pitchFamily="49" charset="0"/>
                          <a:ea typeface="Menlo" panose="020B0609030804020204" pitchFamily="49" charset="0"/>
                          <a:cs typeface="Menlo" panose="020B0609030804020204" pitchFamily="49" charset="0"/>
                        </a:rPr>
                        <a:t>(max)</a:t>
                      </a:r>
                    </a:p>
                  </a:txBody>
                  <a:tcPr/>
                </a:tc>
                <a:tc>
                  <a:txBody>
                    <a:bodyPr/>
                    <a:lstStyle/>
                    <a:p>
                      <a:r>
                        <a:rPr lang="en-US" sz="1800" dirty="0"/>
                        <a:t>The min and max operations</a:t>
                      </a:r>
                    </a:p>
                  </a:txBody>
                  <a:tcPr/>
                </a:tc>
                <a:extLst>
                  <a:ext uri="{0D108BD9-81ED-4DB2-BD59-A6C34878D82A}">
                    <a16:rowId xmlns:a16="http://schemas.microsoft.com/office/drawing/2014/main" val="2558635724"/>
                  </a:ext>
                </a:extLst>
              </a:tr>
              <a:tr h="370840">
                <a:tc>
                  <a:txBody>
                    <a:bodyPr/>
                    <a:lstStyle/>
                    <a:p>
                      <a:r>
                        <a:rPr lang="en-US" sz="1800" dirty="0">
                          <a:latin typeface="Consolas" panose="020B0609020204030204" pitchFamily="49" charset="0"/>
                          <a:ea typeface="Menlo" panose="020B0609030804020204" pitchFamily="49" charset="0"/>
                          <a:cs typeface="Menlo" panose="020B0609030804020204" pitchFamily="49" charset="0"/>
                        </a:rPr>
                        <a:t>(</a:t>
                      </a:r>
                      <a:r>
                        <a:rPr lang="en-US" sz="1800" dirty="0" err="1">
                          <a:latin typeface="Consolas" panose="020B0609020204030204" pitchFamily="49" charset="0"/>
                          <a:ea typeface="Menlo" panose="020B0609030804020204" pitchFamily="49" charset="0"/>
                          <a:cs typeface="Menlo" panose="020B0609030804020204" pitchFamily="49" charset="0"/>
                        </a:rPr>
                        <a:t>ifeq</a:t>
                      </a:r>
                      <a:r>
                        <a:rPr lang="en-US" sz="1800" dirty="0">
                          <a:latin typeface="Consolas" panose="020B0609020204030204" pitchFamily="49" charset="0"/>
                          <a:ea typeface="Menlo" panose="020B0609030804020204" pitchFamily="49" charset="0"/>
                          <a:cs typeface="Menlo" panose="020B0609030804020204" pitchFamily="49" charset="0"/>
                        </a:rPr>
                        <a:t>)</a:t>
                      </a:r>
                    </a:p>
                  </a:txBody>
                  <a:tcPr/>
                </a:tc>
                <a:tc>
                  <a:txBody>
                    <a:bodyPr/>
                    <a:lstStyle/>
                    <a:p>
                      <a:r>
                        <a:rPr lang="en-US" sz="1800" dirty="0"/>
                        <a:t>Conditionally return a value</a:t>
                      </a:r>
                    </a:p>
                  </a:txBody>
                  <a:tcPr/>
                </a:tc>
                <a:extLst>
                  <a:ext uri="{0D108BD9-81ED-4DB2-BD59-A6C34878D82A}">
                    <a16:rowId xmlns:a16="http://schemas.microsoft.com/office/drawing/2014/main" val="2267755208"/>
                  </a:ext>
                </a:extLst>
              </a:tr>
              <a:tr h="370840">
                <a:tc>
                  <a:txBody>
                    <a:bodyPr/>
                    <a:lstStyle/>
                    <a:p>
                      <a:r>
                        <a:rPr lang="en-US" sz="1800" dirty="0">
                          <a:latin typeface="Consolas" panose="020B0609020204030204" pitchFamily="49" charset="0"/>
                          <a:ea typeface="Menlo" panose="020B0609030804020204" pitchFamily="49" charset="0"/>
                          <a:cs typeface="Menlo" panose="020B0609030804020204" pitchFamily="49" charset="0"/>
                        </a:rPr>
                        <a:t>(size)</a:t>
                      </a:r>
                    </a:p>
                  </a:txBody>
                  <a:tcPr/>
                </a:tc>
                <a:tc>
                  <a:txBody>
                    <a:bodyPr/>
                    <a:lstStyle/>
                    <a:p>
                      <a:r>
                        <a:rPr lang="en-US" sz="1800" dirty="0"/>
                        <a:t>Get the count of edges from a node</a:t>
                      </a:r>
                    </a:p>
                  </a:txBody>
                  <a:tcPr/>
                </a:tc>
                <a:extLst>
                  <a:ext uri="{0D108BD9-81ED-4DB2-BD59-A6C34878D82A}">
                    <a16:rowId xmlns:a16="http://schemas.microsoft.com/office/drawing/2014/main" val="1218659972"/>
                  </a:ext>
                </a:extLst>
              </a:tr>
            </a:tbl>
          </a:graphicData>
        </a:graphic>
      </p:graphicFrame>
      <p:sp>
        <p:nvSpPr>
          <p:cNvPr id="5" name="TextBox 4">
            <a:extLst>
              <a:ext uri="{FF2B5EF4-FFF2-40B4-BE49-F238E27FC236}">
                <a16:creationId xmlns:a16="http://schemas.microsoft.com/office/drawing/2014/main" id="{769FB808-E265-2B15-A8B8-2263F2612664}"/>
              </a:ext>
            </a:extLst>
          </p:cNvPr>
          <p:cNvSpPr txBox="1"/>
          <p:nvPr/>
        </p:nvSpPr>
        <p:spPr bwMode="gray">
          <a:xfrm>
            <a:off x="7084543" y="4999114"/>
            <a:ext cx="3833165" cy="246221"/>
          </a:xfrm>
          <a:prstGeom prst="rect">
            <a:avLst/>
          </a:prstGeom>
          <a:noFill/>
        </p:spPr>
        <p:txBody>
          <a:bodyPr vert="horz" wrap="none" lIns="0" tIns="0" rIns="0" bIns="0" rtlCol="0">
            <a:spAutoFit/>
          </a:bodyPr>
          <a:lstStyle/>
          <a:p>
            <a:pPr algn="ctr">
              <a:spcBef>
                <a:spcPts val="600"/>
              </a:spcBef>
            </a:pPr>
            <a:r>
              <a:rPr lang="en-US" sz="1600" i="1" dirty="0"/>
              <a:t>A sampling of some useful RHS Functions</a:t>
            </a:r>
          </a:p>
        </p:txBody>
      </p:sp>
    </p:spTree>
    <p:extLst>
      <p:ext uri="{BB962C8B-B14F-4D97-AF65-F5344CB8AC3E}">
        <p14:creationId xmlns:p14="http://schemas.microsoft.com/office/powerpoint/2010/main" val="3789667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67FBDD-8731-F70D-E946-1CC4C45EAB9B}"/>
              </a:ext>
            </a:extLst>
          </p:cNvPr>
          <p:cNvSpPr>
            <a:spLocks noGrp="1"/>
          </p:cNvSpPr>
          <p:nvPr>
            <p:ph type="title"/>
          </p:nvPr>
        </p:nvSpPr>
        <p:spPr/>
        <p:txBody>
          <a:bodyPr/>
          <a:lstStyle/>
          <a:p>
            <a:r>
              <a:rPr lang="en-US" dirty="0"/>
              <a:t>Let’s Write Some Code!</a:t>
            </a:r>
          </a:p>
        </p:txBody>
      </p:sp>
      <p:sp>
        <p:nvSpPr>
          <p:cNvPr id="2" name="Content Placeholder 1">
            <a:extLst>
              <a:ext uri="{FF2B5EF4-FFF2-40B4-BE49-F238E27FC236}">
                <a16:creationId xmlns:a16="http://schemas.microsoft.com/office/drawing/2014/main" id="{1919ADC8-5AEA-4054-2061-56C3302B0A76}"/>
              </a:ext>
            </a:extLst>
          </p:cNvPr>
          <p:cNvSpPr>
            <a:spLocks noGrp="1"/>
          </p:cNvSpPr>
          <p:nvPr>
            <p:ph idx="1"/>
          </p:nvPr>
        </p:nvSpPr>
        <p:spPr>
          <a:xfrm>
            <a:off x="1524000" y="1343025"/>
            <a:ext cx="9410700" cy="2390775"/>
          </a:xfrm>
        </p:spPr>
        <p:txBody>
          <a:bodyPr>
            <a:normAutofit fontScale="92500" lnSpcReduction="10000"/>
          </a:bodyPr>
          <a:lstStyle/>
          <a:p>
            <a:pPr marL="457200" indent="-457200">
              <a:buFont typeface="+mj-lt"/>
              <a:buAutoNum type="arabicPeriod"/>
            </a:pPr>
            <a:r>
              <a:rPr lang="en-US" sz="2400" dirty="0"/>
              <a:t>Open your </a:t>
            </a:r>
            <a:r>
              <a:rPr lang="en-US" sz="2400" dirty="0" err="1">
                <a:latin typeface="Consolas" panose="020B0609020204030204" pitchFamily="49" charset="0"/>
                <a:ea typeface="Menlo" panose="020B0609030804020204" pitchFamily="49" charset="0"/>
                <a:cs typeface="Menlo" panose="020B0609030804020204" pitchFamily="49" charset="0"/>
              </a:rPr>
              <a:t>agent_starter.soar</a:t>
            </a:r>
            <a:r>
              <a:rPr lang="en-US" sz="2400" dirty="0"/>
              <a:t> file again.</a:t>
            </a:r>
          </a:p>
          <a:p>
            <a:pPr marL="457200" indent="-457200">
              <a:buFont typeface="+mj-lt"/>
              <a:buAutoNum type="arabicPeriod"/>
            </a:pPr>
            <a:r>
              <a:rPr lang="en-US" sz="2400" dirty="0"/>
              <a:t>Fill what remains so that the rule matches the code shown below</a:t>
            </a:r>
          </a:p>
          <a:p>
            <a:pPr marL="457200" indent="-457200">
              <a:buFont typeface="+mj-lt"/>
              <a:buAutoNum type="arabicPeriod"/>
            </a:pPr>
            <a:r>
              <a:rPr lang="en-US" sz="2400" dirty="0"/>
              <a:t>Run it in Soar using the </a:t>
            </a:r>
            <a:r>
              <a:rPr lang="en-US" sz="2400" dirty="0" err="1">
                <a:latin typeface="Consolas" panose="020B0609020204030204" pitchFamily="49" charset="0"/>
                <a:ea typeface="Menlo" panose="020B0609030804020204" pitchFamily="49" charset="0"/>
                <a:cs typeface="Menlo" panose="020B0609030804020204" pitchFamily="49" charset="0"/>
              </a:rPr>
              <a:t>run_project.py</a:t>
            </a:r>
            <a:r>
              <a:rPr lang="en-US" sz="2400" dirty="0"/>
              <a:t> script.</a:t>
            </a:r>
          </a:p>
          <a:p>
            <a:pPr marL="571500" lvl="1" indent="-342900"/>
            <a:r>
              <a:rPr lang="en-US" sz="2400" dirty="0"/>
              <a:t>Click the “Step” button once in the </a:t>
            </a:r>
            <a:r>
              <a:rPr lang="en-US" sz="2400" dirty="0" err="1"/>
              <a:t>SoarJavaDebugger</a:t>
            </a:r>
            <a:r>
              <a:rPr lang="en-US" sz="2400" dirty="0"/>
              <a:t> window.</a:t>
            </a:r>
          </a:p>
          <a:p>
            <a:pPr marL="571500" lvl="1" indent="-342900"/>
            <a:r>
              <a:rPr lang="en-US" sz="2400" dirty="0"/>
              <a:t>You should see “Hello world!” appear in the main display area.</a:t>
            </a:r>
          </a:p>
          <a:p>
            <a:pPr marL="457200" indent="-457200">
              <a:buFont typeface="+mj-lt"/>
              <a:buAutoNum type="arabicPeriod"/>
            </a:pPr>
            <a:r>
              <a:rPr lang="en-US" sz="2400" dirty="0"/>
              <a:t> </a:t>
            </a:r>
            <a:r>
              <a:rPr lang="en-US" sz="2400" b="1" dirty="0"/>
              <a:t>Congratulations!</a:t>
            </a:r>
            <a:r>
              <a:rPr lang="en-US" sz="2400" dirty="0"/>
              <a:t> You have run your first Soar agent!</a:t>
            </a:r>
          </a:p>
        </p:txBody>
      </p:sp>
      <p:sp>
        <p:nvSpPr>
          <p:cNvPr id="4" name="Content Placeholder 5">
            <a:extLst>
              <a:ext uri="{FF2B5EF4-FFF2-40B4-BE49-F238E27FC236}">
                <a16:creationId xmlns:a16="http://schemas.microsoft.com/office/drawing/2014/main" id="{FCED5D27-1B35-507B-3C43-1899DF126F86}"/>
              </a:ext>
            </a:extLst>
          </p:cNvPr>
          <p:cNvSpPr txBox="1">
            <a:spLocks/>
          </p:cNvSpPr>
          <p:nvPr/>
        </p:nvSpPr>
        <p:spPr bwMode="gray">
          <a:xfrm>
            <a:off x="2785621" y="3867150"/>
            <a:ext cx="6773158" cy="2058295"/>
          </a:xfrm>
          <a:prstGeom prst="rect">
            <a:avLst/>
          </a:prstGeom>
        </p:spPr>
        <p:txBody>
          <a:bodyPr vert="horz" lIns="0" tIns="0" rIns="0" bIns="0" rtlCol="0">
            <a:normAutofit fontScale="77500" lnSpcReduction="2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3600" dirty="0" err="1">
                <a:solidFill>
                  <a:srgbClr val="5A5A5A"/>
                </a:solidFill>
                <a:latin typeface="Consolas" panose="020B0609020204030204" pitchFamily="49" charset="0"/>
                <a:ea typeface="Menlo" panose="020B0609030804020204" pitchFamily="49" charset="0"/>
                <a:cs typeface="Menlo" panose="020B0609030804020204" pitchFamily="49" charset="0"/>
              </a:rPr>
              <a:t>sp</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{hello*world</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“Your first Soar rule”</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(state &lt;s&gt; ^type state)</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--&gt;</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(write |Hello world!| (</a:t>
            </a:r>
            <a:r>
              <a:rPr lang="en-US" sz="3600" dirty="0" err="1">
                <a:solidFill>
                  <a:srgbClr val="5A5A5A"/>
                </a:solidFill>
                <a:latin typeface="Consolas" panose="020B0609020204030204" pitchFamily="49" charset="0"/>
                <a:ea typeface="Menlo" panose="020B0609030804020204" pitchFamily="49" charset="0"/>
                <a:cs typeface="Menlo" panose="020B0609030804020204" pitchFamily="49" charset="0"/>
              </a:rPr>
              <a:t>crlf</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a:t>
            </a:r>
          </a:p>
          <a:p>
            <a:endParaRPr lang="en-US" dirty="0">
              <a:latin typeface="Consolas" panose="020B0609020204030204" pitchFamily="49" charset="0"/>
            </a:endParaRPr>
          </a:p>
        </p:txBody>
      </p:sp>
    </p:spTree>
    <p:extLst>
      <p:ext uri="{BB962C8B-B14F-4D97-AF65-F5344CB8AC3E}">
        <p14:creationId xmlns:p14="http://schemas.microsoft.com/office/powerpoint/2010/main" val="1363227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E71DE6-5DE6-EAD3-7F89-66F4BA79E084}"/>
              </a:ext>
            </a:extLst>
          </p:cNvPr>
          <p:cNvSpPr>
            <a:spLocks noGrp="1"/>
          </p:cNvSpPr>
          <p:nvPr>
            <p:ph type="title"/>
          </p:nvPr>
        </p:nvSpPr>
        <p:spPr/>
        <p:txBody>
          <a:bodyPr/>
          <a:lstStyle/>
          <a:p>
            <a:r>
              <a:rPr lang="en-US" dirty="0"/>
              <a:t>Programming Soar</a:t>
            </a:r>
          </a:p>
        </p:txBody>
      </p:sp>
      <p:sp>
        <p:nvSpPr>
          <p:cNvPr id="7" name="Content Placeholder 6">
            <a:extLst>
              <a:ext uri="{FF2B5EF4-FFF2-40B4-BE49-F238E27FC236}">
                <a16:creationId xmlns:a16="http://schemas.microsoft.com/office/drawing/2014/main" id="{914969E8-3DD3-BDCC-C0AF-5A24153C3A1C}"/>
              </a:ext>
            </a:extLst>
          </p:cNvPr>
          <p:cNvSpPr>
            <a:spLocks noGrp="1"/>
          </p:cNvSpPr>
          <p:nvPr>
            <p:ph idx="1"/>
          </p:nvPr>
        </p:nvSpPr>
        <p:spPr>
          <a:xfrm>
            <a:off x="557150" y="1179871"/>
            <a:ext cx="5093110" cy="4810432"/>
          </a:xfrm>
        </p:spPr>
        <p:txBody>
          <a:bodyPr>
            <a:normAutofit/>
          </a:bodyPr>
          <a:lstStyle/>
          <a:p>
            <a:r>
              <a:rPr lang="en-US" sz="2400" dirty="0"/>
              <a:t>Program a Soar agent by defining its initial </a:t>
            </a:r>
            <a:r>
              <a:rPr lang="en-US" sz="2400" i="1" dirty="0"/>
              <a:t>Procedural Memory</a:t>
            </a:r>
          </a:p>
          <a:p>
            <a:pPr marL="285750" indent="-285750">
              <a:buFont typeface="Arial" panose="020B0604020202020204" pitchFamily="34" charset="0"/>
              <a:buChar char="•"/>
            </a:pPr>
            <a:r>
              <a:rPr lang="en-US" sz="2400" dirty="0"/>
              <a:t>Procedural Memory holds</a:t>
            </a:r>
            <a:br>
              <a:rPr lang="en-US" sz="2400" dirty="0"/>
            </a:br>
            <a:r>
              <a:rPr lang="en-US" sz="2400" b="1" dirty="0"/>
              <a:t>production rules </a:t>
            </a:r>
            <a:r>
              <a:rPr lang="en-US" sz="2400" dirty="0"/>
              <a:t>(or just “rules”)</a:t>
            </a:r>
          </a:p>
          <a:p>
            <a:endParaRPr lang="en-US" sz="2400" b="1" dirty="0"/>
          </a:p>
          <a:p>
            <a:r>
              <a:rPr lang="en-US" sz="2400" dirty="0"/>
              <a:t>Soar rules:</a:t>
            </a:r>
          </a:p>
          <a:p>
            <a:pPr marL="285750" indent="-285750">
              <a:buFont typeface="Arial" panose="020B0604020202020204" pitchFamily="34" charset="0"/>
              <a:buChar char="•"/>
            </a:pPr>
            <a:r>
              <a:rPr lang="en-US" sz="2400" dirty="0"/>
              <a:t>Are IF -&gt; THEN statements </a:t>
            </a:r>
          </a:p>
          <a:p>
            <a:pPr marL="285750" indent="-285750">
              <a:buFont typeface="Arial" panose="020B0604020202020204" pitchFamily="34" charset="0"/>
              <a:buChar char="•"/>
            </a:pPr>
            <a:r>
              <a:rPr lang="en-US" sz="2400" dirty="0"/>
              <a:t>Test the Working Memory (WM) graph </a:t>
            </a:r>
          </a:p>
          <a:p>
            <a:pPr marL="285750" indent="-285750">
              <a:buFont typeface="Arial" panose="020B0604020202020204" pitchFamily="34" charset="0"/>
              <a:buChar char="•"/>
            </a:pPr>
            <a:r>
              <a:rPr lang="en-US" sz="2400" dirty="0"/>
              <a:t>Modify WM when their conditions are satisfied.</a:t>
            </a:r>
          </a:p>
          <a:p>
            <a:endParaRPr lang="en-US" sz="2400" dirty="0"/>
          </a:p>
        </p:txBody>
      </p:sp>
      <p:pic>
        <p:nvPicPr>
          <p:cNvPr id="2" name="Picture 2">
            <a:extLst>
              <a:ext uri="{FF2B5EF4-FFF2-40B4-BE49-F238E27FC236}">
                <a16:creationId xmlns:a16="http://schemas.microsoft.com/office/drawing/2014/main" id="{BE28FBE5-09F8-5A27-74B3-122969F74C2F}"/>
              </a:ext>
            </a:extLst>
          </p:cNvPr>
          <p:cNvPicPr>
            <a:picLocks noChangeAspect="1" noChangeArrowheads="1"/>
          </p:cNvPicPr>
          <p:nvPr/>
        </p:nvPicPr>
        <p:blipFill>
          <a:blip r:embed="rId2" cstate="print"/>
          <a:srcRect/>
          <a:stretch>
            <a:fillRect/>
          </a:stretch>
        </p:blipFill>
        <p:spPr bwMode="auto">
          <a:xfrm>
            <a:off x="5650260" y="707988"/>
            <a:ext cx="6317512" cy="4810432"/>
          </a:xfrm>
          <a:prstGeom prst="rect">
            <a:avLst/>
          </a:prstGeom>
          <a:noFill/>
          <a:ln w="9525">
            <a:noFill/>
            <a:miter lim="800000"/>
            <a:headEnd/>
            <a:tailEnd/>
          </a:ln>
        </p:spPr>
      </p:pic>
      <p:sp>
        <p:nvSpPr>
          <p:cNvPr id="3" name="Rounded Rectangle 2">
            <a:extLst>
              <a:ext uri="{FF2B5EF4-FFF2-40B4-BE49-F238E27FC236}">
                <a16:creationId xmlns:a16="http://schemas.microsoft.com/office/drawing/2014/main" id="{9825F51E-ACB8-CF94-D807-AD0476F09ECC}"/>
              </a:ext>
            </a:extLst>
          </p:cNvPr>
          <p:cNvSpPr/>
          <p:nvPr/>
        </p:nvSpPr>
        <p:spPr bwMode="gray">
          <a:xfrm>
            <a:off x="5840361" y="1179872"/>
            <a:ext cx="1903693" cy="944204"/>
          </a:xfrm>
          <a:prstGeom prst="roundRect">
            <a:avLst>
              <a:gd name="adj" fmla="val 10469"/>
            </a:avLst>
          </a:prstGeom>
          <a:noFill/>
          <a:ln w="76200" cap="rnd">
            <a:solidFill>
              <a:srgbClr val="92D05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2631358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4181C5-BE30-6D6E-A893-A50C62A84F8F}"/>
              </a:ext>
            </a:extLst>
          </p:cNvPr>
          <p:cNvSpPr>
            <a:spLocks noGrp="1"/>
          </p:cNvSpPr>
          <p:nvPr>
            <p:ph type="title"/>
          </p:nvPr>
        </p:nvSpPr>
        <p:spPr>
          <a:xfrm>
            <a:off x="457199" y="555639"/>
            <a:ext cx="6032091" cy="304699"/>
          </a:xfrm>
        </p:spPr>
        <p:txBody>
          <a:bodyPr/>
          <a:lstStyle/>
          <a:p>
            <a:r>
              <a:rPr lang="en-US" dirty="0"/>
              <a:t>Soar Working Memory</a:t>
            </a:r>
          </a:p>
        </p:txBody>
      </p:sp>
      <p:sp>
        <p:nvSpPr>
          <p:cNvPr id="2" name="Content Placeholder 1">
            <a:extLst>
              <a:ext uri="{FF2B5EF4-FFF2-40B4-BE49-F238E27FC236}">
                <a16:creationId xmlns:a16="http://schemas.microsoft.com/office/drawing/2014/main" id="{577218BC-9DA6-F7A3-5B13-0311C8BC4FA2}"/>
              </a:ext>
            </a:extLst>
          </p:cNvPr>
          <p:cNvSpPr>
            <a:spLocks noGrp="1"/>
          </p:cNvSpPr>
          <p:nvPr>
            <p:ph idx="1"/>
          </p:nvPr>
        </p:nvSpPr>
        <p:spPr>
          <a:xfrm>
            <a:off x="1390651" y="1557210"/>
            <a:ext cx="5037628" cy="4310190"/>
          </a:xfrm>
        </p:spPr>
        <p:txBody>
          <a:bodyPr>
            <a:normAutofit/>
          </a:bodyPr>
          <a:lstStyle/>
          <a:p>
            <a:r>
              <a:rPr lang="en-US" sz="3200" dirty="0"/>
              <a:t>WM is a graph:</a:t>
            </a:r>
          </a:p>
          <a:p>
            <a:pPr marL="457200" indent="-457200">
              <a:buFont typeface="Arial" panose="020B0604020202020204" pitchFamily="34" charset="0"/>
              <a:buChar char="•"/>
            </a:pPr>
            <a:r>
              <a:rPr lang="en-US" sz="3200" dirty="0"/>
              <a:t>Directed</a:t>
            </a:r>
          </a:p>
          <a:p>
            <a:pPr marL="457200" indent="-457200">
              <a:buFont typeface="Arial" panose="020B0604020202020204" pitchFamily="34" charset="0"/>
              <a:buChar char="•"/>
            </a:pPr>
            <a:r>
              <a:rPr lang="en-US" sz="3200" dirty="0"/>
              <a:t>Cyclic</a:t>
            </a:r>
          </a:p>
          <a:p>
            <a:pPr marL="457200" indent="-457200">
              <a:buFont typeface="Arial" panose="020B0604020202020204" pitchFamily="34" charset="0"/>
              <a:buChar char="•"/>
            </a:pPr>
            <a:r>
              <a:rPr lang="en-US" sz="3200" dirty="0"/>
              <a:t>Has a single root node</a:t>
            </a:r>
          </a:p>
        </p:txBody>
      </p:sp>
      <p:grpSp>
        <p:nvGrpSpPr>
          <p:cNvPr id="6" name="Group 5">
            <a:extLst>
              <a:ext uri="{FF2B5EF4-FFF2-40B4-BE49-F238E27FC236}">
                <a16:creationId xmlns:a16="http://schemas.microsoft.com/office/drawing/2014/main" id="{17A89470-C754-F6A2-C0BB-DBF85F04BE35}"/>
              </a:ext>
            </a:extLst>
          </p:cNvPr>
          <p:cNvGrpSpPr/>
          <p:nvPr/>
        </p:nvGrpSpPr>
        <p:grpSpPr>
          <a:xfrm>
            <a:off x="6659430" y="1774530"/>
            <a:ext cx="4571878" cy="3308939"/>
            <a:chOff x="6659430" y="1553695"/>
            <a:chExt cx="4571878" cy="3308939"/>
          </a:xfrm>
        </p:grpSpPr>
        <p:sp>
          <p:nvSpPr>
            <p:cNvPr id="7" name="Oval 6">
              <a:extLst>
                <a:ext uri="{FF2B5EF4-FFF2-40B4-BE49-F238E27FC236}">
                  <a16:creationId xmlns:a16="http://schemas.microsoft.com/office/drawing/2014/main" id="{0EAEC985-FE0E-7C42-9210-19AC191F4967}"/>
                </a:ext>
              </a:extLst>
            </p:cNvPr>
            <p:cNvSpPr/>
            <p:nvPr/>
          </p:nvSpPr>
          <p:spPr bwMode="gray">
            <a:xfrm>
              <a:off x="6659430" y="2712348"/>
              <a:ext cx="1223125" cy="517365"/>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dirty="0">
                  <a:solidFill>
                    <a:schemeClr val="accent6"/>
                  </a:solidFill>
                </a:rPr>
                <a:t>root</a:t>
              </a:r>
              <a:endParaRPr lang="en-US" sz="2000" b="0" i="0" u="none" baseline="0" dirty="0">
                <a:solidFill>
                  <a:schemeClr val="accent6"/>
                </a:solidFill>
              </a:endParaRPr>
            </a:p>
          </p:txBody>
        </p:sp>
        <p:cxnSp>
          <p:nvCxnSpPr>
            <p:cNvPr id="8" name="Straight Arrow Connector 7">
              <a:extLst>
                <a:ext uri="{FF2B5EF4-FFF2-40B4-BE49-F238E27FC236}">
                  <a16:creationId xmlns:a16="http://schemas.microsoft.com/office/drawing/2014/main" id="{1E6B296B-D255-2A13-2541-A5B310565D7E}"/>
                </a:ext>
              </a:extLst>
            </p:cNvPr>
            <p:cNvCxnSpPr>
              <a:cxnSpLocks/>
              <a:stCxn id="7" idx="6"/>
              <a:endCxn id="9" idx="2"/>
            </p:cNvCxnSpPr>
            <p:nvPr/>
          </p:nvCxnSpPr>
          <p:spPr bwMode="gray">
            <a:xfrm flipV="1">
              <a:off x="7882555" y="2149476"/>
              <a:ext cx="970882" cy="821555"/>
            </a:xfrm>
            <a:prstGeom prst="straightConnector1">
              <a:avLst/>
            </a:prstGeom>
            <a:ln w="5715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79C3B2B-9128-7026-4871-C8419A1685E7}"/>
                </a:ext>
              </a:extLst>
            </p:cNvPr>
            <p:cNvSpPr/>
            <p:nvPr/>
          </p:nvSpPr>
          <p:spPr bwMode="gray">
            <a:xfrm>
              <a:off x="8853437" y="1890793"/>
              <a:ext cx="517365" cy="517365"/>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chemeClr val="accent6"/>
                  </a:solidFill>
                </a:rPr>
                <a:t>F1</a:t>
              </a:r>
            </a:p>
          </p:txBody>
        </p:sp>
        <p:sp>
          <p:nvSpPr>
            <p:cNvPr id="10" name="Oval 9">
              <a:extLst>
                <a:ext uri="{FF2B5EF4-FFF2-40B4-BE49-F238E27FC236}">
                  <a16:creationId xmlns:a16="http://schemas.microsoft.com/office/drawing/2014/main" id="{88F6C810-CB18-0E27-E757-AB00D9DA3837}"/>
                </a:ext>
              </a:extLst>
            </p:cNvPr>
            <p:cNvSpPr/>
            <p:nvPr/>
          </p:nvSpPr>
          <p:spPr bwMode="gray">
            <a:xfrm>
              <a:off x="8841475" y="3499064"/>
              <a:ext cx="517365" cy="517365"/>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chemeClr val="accent6"/>
                  </a:solidFill>
                </a:rPr>
                <a:t>F2</a:t>
              </a:r>
            </a:p>
          </p:txBody>
        </p:sp>
        <p:cxnSp>
          <p:nvCxnSpPr>
            <p:cNvPr id="11" name="Straight Arrow Connector 10">
              <a:extLst>
                <a:ext uri="{FF2B5EF4-FFF2-40B4-BE49-F238E27FC236}">
                  <a16:creationId xmlns:a16="http://schemas.microsoft.com/office/drawing/2014/main" id="{38B7A2F2-35A4-DD3E-8054-FAA9CF76FE12}"/>
                </a:ext>
              </a:extLst>
            </p:cNvPr>
            <p:cNvCxnSpPr>
              <a:cxnSpLocks/>
              <a:stCxn id="7" idx="6"/>
              <a:endCxn id="10" idx="2"/>
            </p:cNvCxnSpPr>
            <p:nvPr/>
          </p:nvCxnSpPr>
          <p:spPr bwMode="gray">
            <a:xfrm>
              <a:off x="7882555" y="2971031"/>
              <a:ext cx="958920" cy="786716"/>
            </a:xfrm>
            <a:prstGeom prst="straightConnector1">
              <a:avLst/>
            </a:prstGeom>
            <a:ln w="5715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491C36F3-F9B7-334A-2EF4-A640ECCF2978}"/>
                </a:ext>
              </a:extLst>
            </p:cNvPr>
            <p:cNvSpPr/>
            <p:nvPr/>
          </p:nvSpPr>
          <p:spPr bwMode="gray">
            <a:xfrm>
              <a:off x="10572078" y="3827904"/>
              <a:ext cx="517365" cy="517365"/>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chemeClr val="accent6"/>
                  </a:solidFill>
                </a:rPr>
                <a:t>P1</a:t>
              </a:r>
            </a:p>
          </p:txBody>
        </p:sp>
        <p:sp>
          <p:nvSpPr>
            <p:cNvPr id="13" name="Oval 12">
              <a:extLst>
                <a:ext uri="{FF2B5EF4-FFF2-40B4-BE49-F238E27FC236}">
                  <a16:creationId xmlns:a16="http://schemas.microsoft.com/office/drawing/2014/main" id="{CFAFFF10-A690-CD7C-1B7A-1C30CD5A3B1E}"/>
                </a:ext>
              </a:extLst>
            </p:cNvPr>
            <p:cNvSpPr/>
            <p:nvPr/>
          </p:nvSpPr>
          <p:spPr bwMode="gray">
            <a:xfrm>
              <a:off x="10572078" y="2138641"/>
              <a:ext cx="517365" cy="517365"/>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chemeClr val="accent6"/>
                  </a:solidFill>
                </a:rPr>
                <a:t>B1</a:t>
              </a:r>
            </a:p>
          </p:txBody>
        </p:sp>
        <p:cxnSp>
          <p:nvCxnSpPr>
            <p:cNvPr id="15" name="Straight Arrow Connector 14">
              <a:extLst>
                <a:ext uri="{FF2B5EF4-FFF2-40B4-BE49-F238E27FC236}">
                  <a16:creationId xmlns:a16="http://schemas.microsoft.com/office/drawing/2014/main" id="{4E5C7C1A-13DF-971B-6277-F87C559E1899}"/>
                </a:ext>
              </a:extLst>
            </p:cNvPr>
            <p:cNvCxnSpPr>
              <a:cxnSpLocks/>
              <a:stCxn id="9" idx="6"/>
              <a:endCxn id="25" idx="1"/>
            </p:cNvCxnSpPr>
            <p:nvPr/>
          </p:nvCxnSpPr>
          <p:spPr bwMode="gray">
            <a:xfrm flipV="1">
              <a:off x="9370802" y="1707584"/>
              <a:ext cx="1088836" cy="441892"/>
            </a:xfrm>
            <a:prstGeom prst="straightConnector1">
              <a:avLst/>
            </a:prstGeom>
            <a:ln w="5715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6B8E14-E5A0-2A6B-901A-733202522397}"/>
                </a:ext>
              </a:extLst>
            </p:cNvPr>
            <p:cNvCxnSpPr>
              <a:cxnSpLocks/>
              <a:stCxn id="9" idx="6"/>
              <a:endCxn id="13" idx="2"/>
            </p:cNvCxnSpPr>
            <p:nvPr/>
          </p:nvCxnSpPr>
          <p:spPr bwMode="gray">
            <a:xfrm>
              <a:off x="9370802" y="2149476"/>
              <a:ext cx="1201276" cy="247848"/>
            </a:xfrm>
            <a:prstGeom prst="straightConnector1">
              <a:avLst/>
            </a:prstGeom>
            <a:ln w="5715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0E29915-B82A-4365-8CEB-0B6388A0EF5A}"/>
                </a:ext>
              </a:extLst>
            </p:cNvPr>
            <p:cNvCxnSpPr>
              <a:cxnSpLocks/>
              <a:stCxn id="10" idx="6"/>
              <a:endCxn id="26" idx="1"/>
            </p:cNvCxnSpPr>
            <p:nvPr/>
          </p:nvCxnSpPr>
          <p:spPr bwMode="gray">
            <a:xfrm flipV="1">
              <a:off x="9358840" y="3385352"/>
              <a:ext cx="1183045" cy="372395"/>
            </a:xfrm>
            <a:prstGeom prst="straightConnector1">
              <a:avLst/>
            </a:prstGeom>
            <a:ln w="5715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C496BDC-9586-3483-0E58-83B4BF392AD0}"/>
                </a:ext>
              </a:extLst>
            </p:cNvPr>
            <p:cNvCxnSpPr>
              <a:cxnSpLocks/>
              <a:stCxn id="10" idx="6"/>
              <a:endCxn id="12" idx="2"/>
            </p:cNvCxnSpPr>
            <p:nvPr/>
          </p:nvCxnSpPr>
          <p:spPr bwMode="gray">
            <a:xfrm>
              <a:off x="9358840" y="3757747"/>
              <a:ext cx="1213238" cy="328840"/>
            </a:xfrm>
            <a:prstGeom prst="straightConnector1">
              <a:avLst/>
            </a:prstGeom>
            <a:ln w="5715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880904B-9D5C-C454-E7D8-39001479D01D}"/>
                </a:ext>
              </a:extLst>
            </p:cNvPr>
            <p:cNvSpPr txBox="1"/>
            <p:nvPr/>
          </p:nvSpPr>
          <p:spPr bwMode="gray">
            <a:xfrm rot="19119165">
              <a:off x="8262899" y="2573537"/>
              <a:ext cx="462436"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foo</a:t>
              </a:r>
            </a:p>
          </p:txBody>
        </p:sp>
        <p:sp>
          <p:nvSpPr>
            <p:cNvPr id="24" name="TextBox 23">
              <a:extLst>
                <a:ext uri="{FF2B5EF4-FFF2-40B4-BE49-F238E27FC236}">
                  <a16:creationId xmlns:a16="http://schemas.microsoft.com/office/drawing/2014/main" id="{456EC1BF-5E20-EB33-2E43-79ACF1786EA1}"/>
                </a:ext>
              </a:extLst>
            </p:cNvPr>
            <p:cNvSpPr txBox="1"/>
            <p:nvPr/>
          </p:nvSpPr>
          <p:spPr bwMode="gray">
            <a:xfrm rot="769866">
              <a:off x="9642686" y="2306415"/>
              <a:ext cx="437528"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bar</a:t>
              </a:r>
            </a:p>
          </p:txBody>
        </p:sp>
        <p:sp>
          <p:nvSpPr>
            <p:cNvPr id="25" name="TextBox 24">
              <a:extLst>
                <a:ext uri="{FF2B5EF4-FFF2-40B4-BE49-F238E27FC236}">
                  <a16:creationId xmlns:a16="http://schemas.microsoft.com/office/drawing/2014/main" id="{D64E3158-6ED2-CF0E-40ED-6A75241BDFDD}"/>
                </a:ext>
              </a:extLst>
            </p:cNvPr>
            <p:cNvSpPr txBox="1"/>
            <p:nvPr/>
          </p:nvSpPr>
          <p:spPr bwMode="gray">
            <a:xfrm>
              <a:off x="10459638" y="1553695"/>
              <a:ext cx="771670" cy="307777"/>
            </a:xfrm>
            <a:prstGeom prst="rect">
              <a:avLst/>
            </a:prstGeom>
            <a:noFill/>
          </p:spPr>
          <p:txBody>
            <a:bodyPr vert="horz" wrap="square" lIns="0" tIns="0" rIns="0" bIns="0" rtlCol="0">
              <a:spAutoFit/>
            </a:bodyPr>
            <a:lstStyle/>
            <a:p>
              <a:pPr algn="l">
                <a:spcBef>
                  <a:spcPts val="600"/>
                </a:spcBef>
              </a:pPr>
              <a:r>
                <a:rPr lang="en-US" sz="2000" b="1" dirty="0">
                  <a:solidFill>
                    <a:srgbClr val="002060"/>
                  </a:solidFill>
                </a:rPr>
                <a:t>“one”</a:t>
              </a:r>
            </a:p>
          </p:txBody>
        </p:sp>
        <p:sp>
          <p:nvSpPr>
            <p:cNvPr id="26" name="TextBox 25">
              <a:extLst>
                <a:ext uri="{FF2B5EF4-FFF2-40B4-BE49-F238E27FC236}">
                  <a16:creationId xmlns:a16="http://schemas.microsoft.com/office/drawing/2014/main" id="{862F5D35-A2ED-7264-6396-F4D2BBD17346}"/>
                </a:ext>
              </a:extLst>
            </p:cNvPr>
            <p:cNvSpPr txBox="1"/>
            <p:nvPr/>
          </p:nvSpPr>
          <p:spPr bwMode="gray">
            <a:xfrm>
              <a:off x="10541885" y="3231463"/>
              <a:ext cx="689423" cy="307777"/>
            </a:xfrm>
            <a:prstGeom prst="rect">
              <a:avLst/>
            </a:prstGeom>
            <a:noFill/>
          </p:spPr>
          <p:txBody>
            <a:bodyPr vert="horz" wrap="square" lIns="0" tIns="0" rIns="0" bIns="0" rtlCol="0">
              <a:spAutoFit/>
            </a:bodyPr>
            <a:lstStyle/>
            <a:p>
              <a:pPr algn="l">
                <a:spcBef>
                  <a:spcPts val="600"/>
                </a:spcBef>
              </a:pPr>
              <a:r>
                <a:rPr lang="en-US" sz="2000" b="1" dirty="0">
                  <a:solidFill>
                    <a:srgbClr val="002060"/>
                  </a:solidFill>
                </a:rPr>
                <a:t>3.14</a:t>
              </a:r>
            </a:p>
          </p:txBody>
        </p:sp>
        <p:sp>
          <p:nvSpPr>
            <p:cNvPr id="28" name="TextBox 27">
              <a:extLst>
                <a:ext uri="{FF2B5EF4-FFF2-40B4-BE49-F238E27FC236}">
                  <a16:creationId xmlns:a16="http://schemas.microsoft.com/office/drawing/2014/main" id="{3CD429D6-4A5E-9E06-9DEE-C3939EE90081}"/>
                </a:ext>
              </a:extLst>
            </p:cNvPr>
            <p:cNvSpPr txBox="1"/>
            <p:nvPr/>
          </p:nvSpPr>
          <p:spPr bwMode="gray">
            <a:xfrm rot="2406264">
              <a:off x="7877871" y="3390153"/>
              <a:ext cx="789056"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food</a:t>
              </a:r>
            </a:p>
          </p:txBody>
        </p:sp>
        <p:sp>
          <p:nvSpPr>
            <p:cNvPr id="29" name="TextBox 28">
              <a:extLst>
                <a:ext uri="{FF2B5EF4-FFF2-40B4-BE49-F238E27FC236}">
                  <a16:creationId xmlns:a16="http://schemas.microsoft.com/office/drawing/2014/main" id="{184BE215-D9F7-4BAA-A57C-E7CF3A7ECF3B}"/>
                </a:ext>
              </a:extLst>
            </p:cNvPr>
            <p:cNvSpPr txBox="1"/>
            <p:nvPr/>
          </p:nvSpPr>
          <p:spPr bwMode="gray">
            <a:xfrm rot="1074452">
              <a:off x="9645659" y="3925845"/>
              <a:ext cx="461094"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pie</a:t>
              </a:r>
            </a:p>
          </p:txBody>
        </p:sp>
        <p:sp>
          <p:nvSpPr>
            <p:cNvPr id="30" name="TextBox 29">
              <a:extLst>
                <a:ext uri="{FF2B5EF4-FFF2-40B4-BE49-F238E27FC236}">
                  <a16:creationId xmlns:a16="http://schemas.microsoft.com/office/drawing/2014/main" id="{1A2E2A32-DBCC-3529-2E34-8A922C34E5FC}"/>
                </a:ext>
              </a:extLst>
            </p:cNvPr>
            <p:cNvSpPr txBox="1"/>
            <p:nvPr/>
          </p:nvSpPr>
          <p:spPr bwMode="gray">
            <a:xfrm rot="20560100">
              <a:off x="9694243" y="3264334"/>
              <a:ext cx="283749"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pi</a:t>
              </a:r>
            </a:p>
          </p:txBody>
        </p:sp>
        <p:sp>
          <p:nvSpPr>
            <p:cNvPr id="31" name="TextBox 30">
              <a:extLst>
                <a:ext uri="{FF2B5EF4-FFF2-40B4-BE49-F238E27FC236}">
                  <a16:creationId xmlns:a16="http://schemas.microsoft.com/office/drawing/2014/main" id="{BAEE2697-81D9-BA09-2229-11EBE267A344}"/>
                </a:ext>
              </a:extLst>
            </p:cNvPr>
            <p:cNvSpPr txBox="1"/>
            <p:nvPr/>
          </p:nvSpPr>
          <p:spPr bwMode="gray">
            <a:xfrm rot="20224461">
              <a:off x="9638938" y="1648698"/>
              <a:ext cx="429587"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bar</a:t>
              </a:r>
            </a:p>
          </p:txBody>
        </p:sp>
        <p:cxnSp>
          <p:nvCxnSpPr>
            <p:cNvPr id="32" name="Curved Connector 31">
              <a:extLst>
                <a:ext uri="{FF2B5EF4-FFF2-40B4-BE49-F238E27FC236}">
                  <a16:creationId xmlns:a16="http://schemas.microsoft.com/office/drawing/2014/main" id="{DC61A8CA-0ABF-AAA0-DF17-DAAE642173F6}"/>
                </a:ext>
              </a:extLst>
            </p:cNvPr>
            <p:cNvCxnSpPr>
              <a:cxnSpLocks/>
              <a:stCxn id="12" idx="4"/>
              <a:endCxn id="7" idx="4"/>
            </p:cNvCxnSpPr>
            <p:nvPr/>
          </p:nvCxnSpPr>
          <p:spPr bwMode="gray">
            <a:xfrm rot="5400000" flipH="1">
              <a:off x="8493099" y="2007607"/>
              <a:ext cx="1115556" cy="3559768"/>
            </a:xfrm>
            <a:prstGeom prst="curvedConnector3">
              <a:avLst>
                <a:gd name="adj1" fmla="val -20492"/>
              </a:avLst>
            </a:prstGeom>
            <a:ln w="5715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2D93184-FA32-9B24-C13B-2F3588F13EA4}"/>
                </a:ext>
              </a:extLst>
            </p:cNvPr>
            <p:cNvSpPr txBox="1"/>
            <p:nvPr/>
          </p:nvSpPr>
          <p:spPr bwMode="gray">
            <a:xfrm>
              <a:off x="8427787" y="4585635"/>
              <a:ext cx="1528059"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grandparent</a:t>
              </a:r>
            </a:p>
          </p:txBody>
        </p:sp>
      </p:grpSp>
    </p:spTree>
    <p:extLst>
      <p:ext uri="{BB962C8B-B14F-4D97-AF65-F5344CB8AC3E}">
        <p14:creationId xmlns:p14="http://schemas.microsoft.com/office/powerpoint/2010/main" val="834209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4181C5-BE30-6D6E-A893-A50C62A84F8F}"/>
              </a:ext>
            </a:extLst>
          </p:cNvPr>
          <p:cNvSpPr>
            <a:spLocks noGrp="1"/>
          </p:cNvSpPr>
          <p:nvPr>
            <p:ph type="title"/>
          </p:nvPr>
        </p:nvSpPr>
        <p:spPr>
          <a:xfrm>
            <a:off x="457199" y="555639"/>
            <a:ext cx="6032091" cy="304699"/>
          </a:xfrm>
        </p:spPr>
        <p:txBody>
          <a:bodyPr/>
          <a:lstStyle/>
          <a:p>
            <a:r>
              <a:rPr lang="en-US" dirty="0"/>
              <a:t>Soar Working Memory: Graph Edges</a:t>
            </a:r>
          </a:p>
        </p:txBody>
      </p:sp>
      <p:sp>
        <p:nvSpPr>
          <p:cNvPr id="2" name="Content Placeholder 1">
            <a:extLst>
              <a:ext uri="{FF2B5EF4-FFF2-40B4-BE49-F238E27FC236}">
                <a16:creationId xmlns:a16="http://schemas.microsoft.com/office/drawing/2014/main" id="{577218BC-9DA6-F7A3-5B13-0311C8BC4FA2}"/>
              </a:ext>
            </a:extLst>
          </p:cNvPr>
          <p:cNvSpPr>
            <a:spLocks noGrp="1"/>
          </p:cNvSpPr>
          <p:nvPr>
            <p:ph idx="1"/>
          </p:nvPr>
        </p:nvSpPr>
        <p:spPr>
          <a:xfrm>
            <a:off x="790575" y="1557210"/>
            <a:ext cx="5756415" cy="4062539"/>
          </a:xfrm>
        </p:spPr>
        <p:txBody>
          <a:bodyPr>
            <a:normAutofit/>
          </a:bodyPr>
          <a:lstStyle/>
          <a:p>
            <a:r>
              <a:rPr lang="en-US" sz="2800" dirty="0"/>
              <a:t>Edges are always labeled</a:t>
            </a:r>
          </a:p>
          <a:p>
            <a:pPr marL="457200" indent="-457200">
              <a:buFont typeface="Arial" panose="020B0604020202020204" pitchFamily="34" charset="0"/>
              <a:buChar char="•"/>
            </a:pPr>
            <a:r>
              <a:rPr lang="en-US" sz="2800" dirty="0"/>
              <a:t>Labels do </a:t>
            </a:r>
            <a:r>
              <a:rPr lang="en-US" sz="2800" b="1" dirty="0"/>
              <a:t>not</a:t>
            </a:r>
            <a:r>
              <a:rPr lang="en-US" sz="2800" dirty="0"/>
              <a:t> have to be unique</a:t>
            </a:r>
          </a:p>
          <a:p>
            <a:endParaRPr lang="en-US" sz="2800" dirty="0"/>
          </a:p>
          <a:p>
            <a:r>
              <a:rPr lang="en-US" sz="2800" dirty="0"/>
              <a:t>Edges can point to:</a:t>
            </a:r>
          </a:p>
          <a:p>
            <a:pPr marL="457200" indent="-457200">
              <a:buFont typeface="Arial" panose="020B0604020202020204" pitchFamily="34" charset="0"/>
              <a:buChar char="•"/>
            </a:pPr>
            <a:r>
              <a:rPr lang="en-US" sz="2800" dirty="0"/>
              <a:t>Nodes</a:t>
            </a:r>
          </a:p>
          <a:p>
            <a:pPr marL="457200" indent="-457200">
              <a:buFont typeface="Arial" panose="020B0604020202020204" pitchFamily="34" charset="0"/>
              <a:buChar char="•"/>
            </a:pPr>
            <a:r>
              <a:rPr lang="en-US" sz="2800" dirty="0"/>
              <a:t>Strings</a:t>
            </a:r>
          </a:p>
          <a:p>
            <a:pPr marL="457200" indent="-457200">
              <a:buFont typeface="Arial" panose="020B0604020202020204" pitchFamily="34" charset="0"/>
              <a:buChar char="•"/>
            </a:pPr>
            <a:r>
              <a:rPr lang="en-US" sz="2800" dirty="0"/>
              <a:t>Integers</a:t>
            </a:r>
          </a:p>
          <a:p>
            <a:pPr marL="457200" indent="-457200">
              <a:buFont typeface="Arial" panose="020B0604020202020204" pitchFamily="34" charset="0"/>
              <a:buChar char="•"/>
            </a:pPr>
            <a:r>
              <a:rPr lang="en-US" sz="2800" dirty="0"/>
              <a:t>Floats</a:t>
            </a:r>
          </a:p>
        </p:txBody>
      </p:sp>
      <p:grpSp>
        <p:nvGrpSpPr>
          <p:cNvPr id="32" name="Group 31">
            <a:extLst>
              <a:ext uri="{FF2B5EF4-FFF2-40B4-BE49-F238E27FC236}">
                <a16:creationId xmlns:a16="http://schemas.microsoft.com/office/drawing/2014/main" id="{E750D366-32D4-1FE6-3411-F1F39EA387B7}"/>
              </a:ext>
            </a:extLst>
          </p:cNvPr>
          <p:cNvGrpSpPr/>
          <p:nvPr/>
        </p:nvGrpSpPr>
        <p:grpSpPr>
          <a:xfrm>
            <a:off x="6659430" y="1774530"/>
            <a:ext cx="4571878" cy="3308939"/>
            <a:chOff x="6659430" y="1553695"/>
            <a:chExt cx="4571878" cy="3308939"/>
          </a:xfrm>
        </p:grpSpPr>
        <p:sp>
          <p:nvSpPr>
            <p:cNvPr id="33" name="Oval 32">
              <a:extLst>
                <a:ext uri="{FF2B5EF4-FFF2-40B4-BE49-F238E27FC236}">
                  <a16:creationId xmlns:a16="http://schemas.microsoft.com/office/drawing/2014/main" id="{90022E28-6B9B-75E8-E3ED-2AAB65386D0F}"/>
                </a:ext>
              </a:extLst>
            </p:cNvPr>
            <p:cNvSpPr/>
            <p:nvPr/>
          </p:nvSpPr>
          <p:spPr bwMode="gray">
            <a:xfrm>
              <a:off x="6659430" y="2712348"/>
              <a:ext cx="1223125" cy="517365"/>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dirty="0">
                  <a:solidFill>
                    <a:schemeClr val="accent6"/>
                  </a:solidFill>
                </a:rPr>
                <a:t>root</a:t>
              </a:r>
              <a:endParaRPr lang="en-US" sz="2000" b="0" i="0" u="none" baseline="0" dirty="0">
                <a:solidFill>
                  <a:schemeClr val="accent6"/>
                </a:solidFill>
              </a:endParaRPr>
            </a:p>
          </p:txBody>
        </p:sp>
        <p:cxnSp>
          <p:nvCxnSpPr>
            <p:cNvPr id="34" name="Straight Arrow Connector 33">
              <a:extLst>
                <a:ext uri="{FF2B5EF4-FFF2-40B4-BE49-F238E27FC236}">
                  <a16:creationId xmlns:a16="http://schemas.microsoft.com/office/drawing/2014/main" id="{04C47E30-8F26-C848-2FBC-65F7CCC45BF6}"/>
                </a:ext>
              </a:extLst>
            </p:cNvPr>
            <p:cNvCxnSpPr>
              <a:cxnSpLocks/>
              <a:stCxn id="33" idx="6"/>
              <a:endCxn id="35" idx="2"/>
            </p:cNvCxnSpPr>
            <p:nvPr/>
          </p:nvCxnSpPr>
          <p:spPr bwMode="gray">
            <a:xfrm flipV="1">
              <a:off x="7882555" y="2149476"/>
              <a:ext cx="970882" cy="821555"/>
            </a:xfrm>
            <a:prstGeom prst="straightConnector1">
              <a:avLst/>
            </a:prstGeom>
            <a:ln w="5715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8943AF65-95F0-21FD-CC35-F6B50F409C24}"/>
                </a:ext>
              </a:extLst>
            </p:cNvPr>
            <p:cNvSpPr/>
            <p:nvPr/>
          </p:nvSpPr>
          <p:spPr bwMode="gray">
            <a:xfrm>
              <a:off x="8853437" y="1890793"/>
              <a:ext cx="517365" cy="517365"/>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chemeClr val="accent6"/>
                  </a:solidFill>
                </a:rPr>
                <a:t>F1</a:t>
              </a:r>
            </a:p>
          </p:txBody>
        </p:sp>
        <p:sp>
          <p:nvSpPr>
            <p:cNvPr id="36" name="Oval 35">
              <a:extLst>
                <a:ext uri="{FF2B5EF4-FFF2-40B4-BE49-F238E27FC236}">
                  <a16:creationId xmlns:a16="http://schemas.microsoft.com/office/drawing/2014/main" id="{DCF41AC3-7EC0-05D2-0C92-4AC71CC3E101}"/>
                </a:ext>
              </a:extLst>
            </p:cNvPr>
            <p:cNvSpPr/>
            <p:nvPr/>
          </p:nvSpPr>
          <p:spPr bwMode="gray">
            <a:xfrm>
              <a:off x="8841475" y="3499064"/>
              <a:ext cx="517365" cy="517365"/>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chemeClr val="accent6"/>
                  </a:solidFill>
                </a:rPr>
                <a:t>F2</a:t>
              </a:r>
            </a:p>
          </p:txBody>
        </p:sp>
        <p:cxnSp>
          <p:nvCxnSpPr>
            <p:cNvPr id="37" name="Straight Arrow Connector 36">
              <a:extLst>
                <a:ext uri="{FF2B5EF4-FFF2-40B4-BE49-F238E27FC236}">
                  <a16:creationId xmlns:a16="http://schemas.microsoft.com/office/drawing/2014/main" id="{A143FD09-1138-8FED-5DFF-7B527FEE7B39}"/>
                </a:ext>
              </a:extLst>
            </p:cNvPr>
            <p:cNvCxnSpPr>
              <a:cxnSpLocks/>
              <a:stCxn id="33" idx="6"/>
              <a:endCxn id="36" idx="2"/>
            </p:cNvCxnSpPr>
            <p:nvPr/>
          </p:nvCxnSpPr>
          <p:spPr bwMode="gray">
            <a:xfrm>
              <a:off x="7882555" y="2971031"/>
              <a:ext cx="958920" cy="786716"/>
            </a:xfrm>
            <a:prstGeom prst="straightConnector1">
              <a:avLst/>
            </a:prstGeom>
            <a:ln w="5715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2D33BEB8-4C5A-9D97-3416-5C23D733F340}"/>
                </a:ext>
              </a:extLst>
            </p:cNvPr>
            <p:cNvSpPr/>
            <p:nvPr/>
          </p:nvSpPr>
          <p:spPr bwMode="gray">
            <a:xfrm>
              <a:off x="10572078" y="3827904"/>
              <a:ext cx="517365" cy="517365"/>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chemeClr val="accent6"/>
                  </a:solidFill>
                </a:rPr>
                <a:t>P1</a:t>
              </a:r>
            </a:p>
          </p:txBody>
        </p:sp>
        <p:sp>
          <p:nvSpPr>
            <p:cNvPr id="39" name="Oval 38">
              <a:extLst>
                <a:ext uri="{FF2B5EF4-FFF2-40B4-BE49-F238E27FC236}">
                  <a16:creationId xmlns:a16="http://schemas.microsoft.com/office/drawing/2014/main" id="{DCE1CBC6-34F8-8EBD-D7E4-DE35D4CC0E71}"/>
                </a:ext>
              </a:extLst>
            </p:cNvPr>
            <p:cNvSpPr/>
            <p:nvPr/>
          </p:nvSpPr>
          <p:spPr bwMode="gray">
            <a:xfrm>
              <a:off x="10572078" y="2138641"/>
              <a:ext cx="517365" cy="517365"/>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chemeClr val="accent6"/>
                  </a:solidFill>
                </a:rPr>
                <a:t>B1</a:t>
              </a:r>
            </a:p>
          </p:txBody>
        </p:sp>
        <p:cxnSp>
          <p:nvCxnSpPr>
            <p:cNvPr id="41" name="Straight Arrow Connector 40">
              <a:extLst>
                <a:ext uri="{FF2B5EF4-FFF2-40B4-BE49-F238E27FC236}">
                  <a16:creationId xmlns:a16="http://schemas.microsoft.com/office/drawing/2014/main" id="{B9073A66-A49C-879A-B243-09463F51BB4F}"/>
                </a:ext>
              </a:extLst>
            </p:cNvPr>
            <p:cNvCxnSpPr>
              <a:cxnSpLocks/>
              <a:stCxn id="35" idx="6"/>
              <a:endCxn id="54" idx="1"/>
            </p:cNvCxnSpPr>
            <p:nvPr/>
          </p:nvCxnSpPr>
          <p:spPr bwMode="gray">
            <a:xfrm flipV="1">
              <a:off x="9370802" y="1707584"/>
              <a:ext cx="1088836" cy="441892"/>
            </a:xfrm>
            <a:prstGeom prst="straightConnector1">
              <a:avLst/>
            </a:prstGeom>
            <a:ln w="5715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FEEBFA2-CD27-5203-D3AB-FEC853D1F4D9}"/>
                </a:ext>
              </a:extLst>
            </p:cNvPr>
            <p:cNvCxnSpPr>
              <a:cxnSpLocks/>
              <a:stCxn id="35" idx="6"/>
              <a:endCxn id="39" idx="2"/>
            </p:cNvCxnSpPr>
            <p:nvPr/>
          </p:nvCxnSpPr>
          <p:spPr bwMode="gray">
            <a:xfrm>
              <a:off x="9370802" y="2149476"/>
              <a:ext cx="1201276" cy="247848"/>
            </a:xfrm>
            <a:prstGeom prst="straightConnector1">
              <a:avLst/>
            </a:prstGeom>
            <a:ln w="5715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83E29E6-9437-A007-28B2-35CB417D8D17}"/>
                </a:ext>
              </a:extLst>
            </p:cNvPr>
            <p:cNvCxnSpPr>
              <a:cxnSpLocks/>
              <a:stCxn id="36" idx="6"/>
              <a:endCxn id="55" idx="1"/>
            </p:cNvCxnSpPr>
            <p:nvPr/>
          </p:nvCxnSpPr>
          <p:spPr bwMode="gray">
            <a:xfrm flipV="1">
              <a:off x="9358840" y="3385352"/>
              <a:ext cx="1183045" cy="372395"/>
            </a:xfrm>
            <a:prstGeom prst="straightConnector1">
              <a:avLst/>
            </a:prstGeom>
            <a:ln w="5715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BB4774F-F47C-1F6C-3684-01B96C6480E5}"/>
                </a:ext>
              </a:extLst>
            </p:cNvPr>
            <p:cNvCxnSpPr>
              <a:cxnSpLocks/>
              <a:stCxn id="36" idx="6"/>
              <a:endCxn id="38" idx="2"/>
            </p:cNvCxnSpPr>
            <p:nvPr/>
          </p:nvCxnSpPr>
          <p:spPr bwMode="gray">
            <a:xfrm>
              <a:off x="9358840" y="3757747"/>
              <a:ext cx="1213238" cy="328840"/>
            </a:xfrm>
            <a:prstGeom prst="straightConnector1">
              <a:avLst/>
            </a:prstGeom>
            <a:ln w="5715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45B22A1-82F0-92C8-7B70-0856C447F88E}"/>
                </a:ext>
              </a:extLst>
            </p:cNvPr>
            <p:cNvSpPr txBox="1"/>
            <p:nvPr/>
          </p:nvSpPr>
          <p:spPr bwMode="gray">
            <a:xfrm rot="19119165">
              <a:off x="8262899" y="2573537"/>
              <a:ext cx="462436"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foo</a:t>
              </a:r>
            </a:p>
          </p:txBody>
        </p:sp>
        <p:sp>
          <p:nvSpPr>
            <p:cNvPr id="53" name="TextBox 52">
              <a:extLst>
                <a:ext uri="{FF2B5EF4-FFF2-40B4-BE49-F238E27FC236}">
                  <a16:creationId xmlns:a16="http://schemas.microsoft.com/office/drawing/2014/main" id="{7966521E-14FA-EC29-774E-F25D8A511C3B}"/>
                </a:ext>
              </a:extLst>
            </p:cNvPr>
            <p:cNvSpPr txBox="1"/>
            <p:nvPr/>
          </p:nvSpPr>
          <p:spPr bwMode="gray">
            <a:xfrm rot="769866">
              <a:off x="9642686" y="2306415"/>
              <a:ext cx="437528"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bar</a:t>
              </a:r>
            </a:p>
          </p:txBody>
        </p:sp>
        <p:sp>
          <p:nvSpPr>
            <p:cNvPr id="54" name="TextBox 53">
              <a:extLst>
                <a:ext uri="{FF2B5EF4-FFF2-40B4-BE49-F238E27FC236}">
                  <a16:creationId xmlns:a16="http://schemas.microsoft.com/office/drawing/2014/main" id="{251B94CE-B9AD-39EF-FF16-FC1D8B73051D}"/>
                </a:ext>
              </a:extLst>
            </p:cNvPr>
            <p:cNvSpPr txBox="1"/>
            <p:nvPr/>
          </p:nvSpPr>
          <p:spPr bwMode="gray">
            <a:xfrm>
              <a:off x="10459638" y="1553695"/>
              <a:ext cx="771670" cy="307777"/>
            </a:xfrm>
            <a:prstGeom prst="rect">
              <a:avLst/>
            </a:prstGeom>
            <a:noFill/>
          </p:spPr>
          <p:txBody>
            <a:bodyPr vert="horz" wrap="square" lIns="0" tIns="0" rIns="0" bIns="0" rtlCol="0">
              <a:spAutoFit/>
            </a:bodyPr>
            <a:lstStyle/>
            <a:p>
              <a:pPr algn="l">
                <a:spcBef>
                  <a:spcPts val="600"/>
                </a:spcBef>
              </a:pPr>
              <a:r>
                <a:rPr lang="en-US" sz="2000" b="1" dirty="0">
                  <a:solidFill>
                    <a:srgbClr val="002060"/>
                  </a:solidFill>
                </a:rPr>
                <a:t>“one”</a:t>
              </a:r>
            </a:p>
          </p:txBody>
        </p:sp>
        <p:sp>
          <p:nvSpPr>
            <p:cNvPr id="55" name="TextBox 54">
              <a:extLst>
                <a:ext uri="{FF2B5EF4-FFF2-40B4-BE49-F238E27FC236}">
                  <a16:creationId xmlns:a16="http://schemas.microsoft.com/office/drawing/2014/main" id="{CC9069DF-6414-C724-9EFF-73102C054796}"/>
                </a:ext>
              </a:extLst>
            </p:cNvPr>
            <p:cNvSpPr txBox="1"/>
            <p:nvPr/>
          </p:nvSpPr>
          <p:spPr bwMode="gray">
            <a:xfrm>
              <a:off x="10541885" y="3231463"/>
              <a:ext cx="689423" cy="307777"/>
            </a:xfrm>
            <a:prstGeom prst="rect">
              <a:avLst/>
            </a:prstGeom>
            <a:noFill/>
          </p:spPr>
          <p:txBody>
            <a:bodyPr vert="horz" wrap="square" lIns="0" tIns="0" rIns="0" bIns="0" rtlCol="0">
              <a:spAutoFit/>
            </a:bodyPr>
            <a:lstStyle/>
            <a:p>
              <a:pPr algn="l">
                <a:spcBef>
                  <a:spcPts val="600"/>
                </a:spcBef>
              </a:pPr>
              <a:r>
                <a:rPr lang="en-US" sz="2000" b="1" dirty="0">
                  <a:solidFill>
                    <a:srgbClr val="002060"/>
                  </a:solidFill>
                </a:rPr>
                <a:t>3.14</a:t>
              </a:r>
            </a:p>
          </p:txBody>
        </p:sp>
        <p:sp>
          <p:nvSpPr>
            <p:cNvPr id="56" name="TextBox 55">
              <a:extLst>
                <a:ext uri="{FF2B5EF4-FFF2-40B4-BE49-F238E27FC236}">
                  <a16:creationId xmlns:a16="http://schemas.microsoft.com/office/drawing/2014/main" id="{E2317D61-1E5B-A189-D384-0FE8E848177D}"/>
                </a:ext>
              </a:extLst>
            </p:cNvPr>
            <p:cNvSpPr txBox="1"/>
            <p:nvPr/>
          </p:nvSpPr>
          <p:spPr bwMode="gray">
            <a:xfrm rot="2406264">
              <a:off x="7877871" y="3390153"/>
              <a:ext cx="789056"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food</a:t>
              </a:r>
            </a:p>
          </p:txBody>
        </p:sp>
        <p:sp>
          <p:nvSpPr>
            <p:cNvPr id="62" name="TextBox 61">
              <a:extLst>
                <a:ext uri="{FF2B5EF4-FFF2-40B4-BE49-F238E27FC236}">
                  <a16:creationId xmlns:a16="http://schemas.microsoft.com/office/drawing/2014/main" id="{18B75660-3B63-7A5E-04BB-5AF06C1F6A0E}"/>
                </a:ext>
              </a:extLst>
            </p:cNvPr>
            <p:cNvSpPr txBox="1"/>
            <p:nvPr/>
          </p:nvSpPr>
          <p:spPr bwMode="gray">
            <a:xfrm rot="1074452">
              <a:off x="9645659" y="3925845"/>
              <a:ext cx="461094"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pie</a:t>
              </a:r>
            </a:p>
          </p:txBody>
        </p:sp>
        <p:sp>
          <p:nvSpPr>
            <p:cNvPr id="63" name="TextBox 62">
              <a:extLst>
                <a:ext uri="{FF2B5EF4-FFF2-40B4-BE49-F238E27FC236}">
                  <a16:creationId xmlns:a16="http://schemas.microsoft.com/office/drawing/2014/main" id="{0212794E-1F3D-F019-94D3-1EBF8F3FB437}"/>
                </a:ext>
              </a:extLst>
            </p:cNvPr>
            <p:cNvSpPr txBox="1"/>
            <p:nvPr/>
          </p:nvSpPr>
          <p:spPr bwMode="gray">
            <a:xfrm rot="20560100">
              <a:off x="9694243" y="3264334"/>
              <a:ext cx="283749"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pi</a:t>
              </a:r>
            </a:p>
          </p:txBody>
        </p:sp>
        <p:sp>
          <p:nvSpPr>
            <p:cNvPr id="64" name="TextBox 63">
              <a:extLst>
                <a:ext uri="{FF2B5EF4-FFF2-40B4-BE49-F238E27FC236}">
                  <a16:creationId xmlns:a16="http://schemas.microsoft.com/office/drawing/2014/main" id="{194A493C-25A8-87AA-0294-004BCD400EFC}"/>
                </a:ext>
              </a:extLst>
            </p:cNvPr>
            <p:cNvSpPr txBox="1"/>
            <p:nvPr/>
          </p:nvSpPr>
          <p:spPr bwMode="gray">
            <a:xfrm rot="20224461">
              <a:off x="9638938" y="1648698"/>
              <a:ext cx="429587"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bar</a:t>
              </a:r>
            </a:p>
          </p:txBody>
        </p:sp>
        <p:cxnSp>
          <p:nvCxnSpPr>
            <p:cNvPr id="65" name="Curved Connector 64">
              <a:extLst>
                <a:ext uri="{FF2B5EF4-FFF2-40B4-BE49-F238E27FC236}">
                  <a16:creationId xmlns:a16="http://schemas.microsoft.com/office/drawing/2014/main" id="{624BECE9-B78F-9548-8069-C63647ADFABA}"/>
                </a:ext>
              </a:extLst>
            </p:cNvPr>
            <p:cNvCxnSpPr>
              <a:cxnSpLocks/>
              <a:stCxn id="38" idx="4"/>
              <a:endCxn id="33" idx="4"/>
            </p:cNvCxnSpPr>
            <p:nvPr/>
          </p:nvCxnSpPr>
          <p:spPr bwMode="gray">
            <a:xfrm rot="5400000" flipH="1">
              <a:off x="8493099" y="2007607"/>
              <a:ext cx="1115556" cy="3559768"/>
            </a:xfrm>
            <a:prstGeom prst="curvedConnector3">
              <a:avLst>
                <a:gd name="adj1" fmla="val -20492"/>
              </a:avLst>
            </a:prstGeom>
            <a:ln w="5715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6CDF5DF-EC25-B190-D8F3-A56775AAA490}"/>
                </a:ext>
              </a:extLst>
            </p:cNvPr>
            <p:cNvSpPr txBox="1"/>
            <p:nvPr/>
          </p:nvSpPr>
          <p:spPr bwMode="gray">
            <a:xfrm>
              <a:off x="8427787" y="4585635"/>
              <a:ext cx="1528059"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grandparent</a:t>
              </a:r>
            </a:p>
          </p:txBody>
        </p:sp>
      </p:grpSp>
    </p:spTree>
    <p:extLst>
      <p:ext uri="{BB962C8B-B14F-4D97-AF65-F5344CB8AC3E}">
        <p14:creationId xmlns:p14="http://schemas.microsoft.com/office/powerpoint/2010/main" val="669146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4181C5-BE30-6D6E-A893-A50C62A84F8F}"/>
              </a:ext>
            </a:extLst>
          </p:cNvPr>
          <p:cNvSpPr>
            <a:spLocks noGrp="1"/>
          </p:cNvSpPr>
          <p:nvPr>
            <p:ph type="title"/>
          </p:nvPr>
        </p:nvSpPr>
        <p:spPr>
          <a:xfrm>
            <a:off x="457199" y="555639"/>
            <a:ext cx="6032091" cy="304699"/>
          </a:xfrm>
        </p:spPr>
        <p:txBody>
          <a:bodyPr/>
          <a:lstStyle/>
          <a:p>
            <a:r>
              <a:rPr lang="en-US" dirty="0"/>
              <a:t>Soar Working Memory Elements</a:t>
            </a:r>
          </a:p>
        </p:txBody>
      </p:sp>
      <p:sp>
        <p:nvSpPr>
          <p:cNvPr id="2" name="Content Placeholder 1">
            <a:extLst>
              <a:ext uri="{FF2B5EF4-FFF2-40B4-BE49-F238E27FC236}">
                <a16:creationId xmlns:a16="http://schemas.microsoft.com/office/drawing/2014/main" id="{577218BC-9DA6-F7A3-5B13-0311C8BC4FA2}"/>
              </a:ext>
            </a:extLst>
          </p:cNvPr>
          <p:cNvSpPr>
            <a:spLocks noGrp="1"/>
          </p:cNvSpPr>
          <p:nvPr>
            <p:ph idx="1"/>
          </p:nvPr>
        </p:nvSpPr>
        <p:spPr>
          <a:xfrm>
            <a:off x="885825" y="1557211"/>
            <a:ext cx="7272731" cy="914772"/>
          </a:xfrm>
        </p:spPr>
        <p:txBody>
          <a:bodyPr>
            <a:normAutofit/>
          </a:bodyPr>
          <a:lstStyle/>
          <a:p>
            <a:r>
              <a:rPr lang="en-US" sz="2400" dirty="0"/>
              <a:t>WM is represented as a set of edge tuples called “</a:t>
            </a:r>
            <a:r>
              <a:rPr lang="en-US" sz="2400" b="1" dirty="0"/>
              <a:t>Working Memory Elements</a:t>
            </a:r>
            <a:r>
              <a:rPr lang="en-US" sz="2400" dirty="0"/>
              <a:t>” (WMEs).</a:t>
            </a:r>
          </a:p>
        </p:txBody>
      </p:sp>
      <p:grpSp>
        <p:nvGrpSpPr>
          <p:cNvPr id="4" name="Group 3">
            <a:extLst>
              <a:ext uri="{FF2B5EF4-FFF2-40B4-BE49-F238E27FC236}">
                <a16:creationId xmlns:a16="http://schemas.microsoft.com/office/drawing/2014/main" id="{5CD9B3B9-BD28-74F9-6C5D-7266E7B65C27}"/>
              </a:ext>
            </a:extLst>
          </p:cNvPr>
          <p:cNvGrpSpPr/>
          <p:nvPr/>
        </p:nvGrpSpPr>
        <p:grpSpPr>
          <a:xfrm>
            <a:off x="6659430" y="1774530"/>
            <a:ext cx="4571878" cy="3308939"/>
            <a:chOff x="6659430" y="1553695"/>
            <a:chExt cx="4571878" cy="3308939"/>
          </a:xfrm>
        </p:grpSpPr>
        <p:sp>
          <p:nvSpPr>
            <p:cNvPr id="14" name="Oval 13">
              <a:extLst>
                <a:ext uri="{FF2B5EF4-FFF2-40B4-BE49-F238E27FC236}">
                  <a16:creationId xmlns:a16="http://schemas.microsoft.com/office/drawing/2014/main" id="{43199B23-6D3A-4BD1-ACB8-99B093AE3AC6}"/>
                </a:ext>
              </a:extLst>
            </p:cNvPr>
            <p:cNvSpPr/>
            <p:nvPr/>
          </p:nvSpPr>
          <p:spPr bwMode="gray">
            <a:xfrm>
              <a:off x="6659430" y="2712348"/>
              <a:ext cx="1223125" cy="517365"/>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dirty="0">
                  <a:solidFill>
                    <a:schemeClr val="accent6"/>
                  </a:solidFill>
                </a:rPr>
                <a:t>root</a:t>
              </a:r>
              <a:endParaRPr lang="en-US" sz="2000" b="0" i="0" u="none" baseline="0" dirty="0">
                <a:solidFill>
                  <a:schemeClr val="accent6"/>
                </a:solidFill>
              </a:endParaRPr>
            </a:p>
          </p:txBody>
        </p:sp>
        <p:cxnSp>
          <p:nvCxnSpPr>
            <p:cNvPr id="17" name="Straight Arrow Connector 16">
              <a:extLst>
                <a:ext uri="{FF2B5EF4-FFF2-40B4-BE49-F238E27FC236}">
                  <a16:creationId xmlns:a16="http://schemas.microsoft.com/office/drawing/2014/main" id="{5D95B230-F05D-46BF-EC40-CE450224156B}"/>
                </a:ext>
              </a:extLst>
            </p:cNvPr>
            <p:cNvCxnSpPr>
              <a:cxnSpLocks/>
              <a:stCxn id="14" idx="6"/>
              <a:endCxn id="18" idx="2"/>
            </p:cNvCxnSpPr>
            <p:nvPr/>
          </p:nvCxnSpPr>
          <p:spPr bwMode="gray">
            <a:xfrm flipV="1">
              <a:off x="7882555" y="2149476"/>
              <a:ext cx="970882" cy="821555"/>
            </a:xfrm>
            <a:prstGeom prst="straightConnector1">
              <a:avLst/>
            </a:prstGeom>
            <a:ln w="5715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B6F753B-8C00-4273-33A5-512D5DC5F9B1}"/>
                </a:ext>
              </a:extLst>
            </p:cNvPr>
            <p:cNvSpPr/>
            <p:nvPr/>
          </p:nvSpPr>
          <p:spPr bwMode="gray">
            <a:xfrm>
              <a:off x="8853437" y="1890793"/>
              <a:ext cx="517365" cy="517365"/>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chemeClr val="accent6"/>
                  </a:solidFill>
                </a:rPr>
                <a:t>F1</a:t>
              </a:r>
            </a:p>
          </p:txBody>
        </p:sp>
        <p:sp>
          <p:nvSpPr>
            <p:cNvPr id="22" name="Oval 21">
              <a:extLst>
                <a:ext uri="{FF2B5EF4-FFF2-40B4-BE49-F238E27FC236}">
                  <a16:creationId xmlns:a16="http://schemas.microsoft.com/office/drawing/2014/main" id="{7D697027-0ED2-8D1D-D972-8074C8E25B80}"/>
                </a:ext>
              </a:extLst>
            </p:cNvPr>
            <p:cNvSpPr/>
            <p:nvPr/>
          </p:nvSpPr>
          <p:spPr bwMode="gray">
            <a:xfrm>
              <a:off x="8841475" y="3499064"/>
              <a:ext cx="517365" cy="517365"/>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chemeClr val="accent6"/>
                  </a:solidFill>
                </a:rPr>
                <a:t>F2</a:t>
              </a:r>
            </a:p>
          </p:txBody>
        </p:sp>
        <p:cxnSp>
          <p:nvCxnSpPr>
            <p:cNvPr id="23" name="Straight Arrow Connector 22">
              <a:extLst>
                <a:ext uri="{FF2B5EF4-FFF2-40B4-BE49-F238E27FC236}">
                  <a16:creationId xmlns:a16="http://schemas.microsoft.com/office/drawing/2014/main" id="{3FB8164B-6E6C-4BC5-41D6-88AD270CD001}"/>
                </a:ext>
              </a:extLst>
            </p:cNvPr>
            <p:cNvCxnSpPr>
              <a:cxnSpLocks/>
              <a:stCxn id="14" idx="6"/>
              <a:endCxn id="22" idx="2"/>
            </p:cNvCxnSpPr>
            <p:nvPr/>
          </p:nvCxnSpPr>
          <p:spPr bwMode="gray">
            <a:xfrm>
              <a:off x="7882555" y="2971031"/>
              <a:ext cx="958920" cy="786716"/>
            </a:xfrm>
            <a:prstGeom prst="straightConnector1">
              <a:avLst/>
            </a:prstGeom>
            <a:ln w="5715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B19A9D7-8C7B-100C-259C-E8B334D1552A}"/>
                </a:ext>
              </a:extLst>
            </p:cNvPr>
            <p:cNvSpPr/>
            <p:nvPr/>
          </p:nvSpPr>
          <p:spPr bwMode="gray">
            <a:xfrm>
              <a:off x="10572078" y="3827904"/>
              <a:ext cx="517365" cy="517365"/>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chemeClr val="accent6"/>
                  </a:solidFill>
                </a:rPr>
                <a:t>P1</a:t>
              </a:r>
            </a:p>
          </p:txBody>
        </p:sp>
        <p:sp>
          <p:nvSpPr>
            <p:cNvPr id="40" name="Oval 39">
              <a:extLst>
                <a:ext uri="{FF2B5EF4-FFF2-40B4-BE49-F238E27FC236}">
                  <a16:creationId xmlns:a16="http://schemas.microsoft.com/office/drawing/2014/main" id="{C4732672-64B8-3F08-0B6C-B5353904A6FE}"/>
                </a:ext>
              </a:extLst>
            </p:cNvPr>
            <p:cNvSpPr/>
            <p:nvPr/>
          </p:nvSpPr>
          <p:spPr bwMode="gray">
            <a:xfrm>
              <a:off x="10572078" y="2138641"/>
              <a:ext cx="517365" cy="517365"/>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chemeClr val="accent6"/>
                  </a:solidFill>
                </a:rPr>
                <a:t>B1</a:t>
              </a:r>
            </a:p>
          </p:txBody>
        </p:sp>
        <p:cxnSp>
          <p:nvCxnSpPr>
            <p:cNvPr id="42" name="Straight Arrow Connector 41">
              <a:extLst>
                <a:ext uri="{FF2B5EF4-FFF2-40B4-BE49-F238E27FC236}">
                  <a16:creationId xmlns:a16="http://schemas.microsoft.com/office/drawing/2014/main" id="{BEDFCCBF-DF1B-47BF-02E3-95F683E385EF}"/>
                </a:ext>
              </a:extLst>
            </p:cNvPr>
            <p:cNvCxnSpPr>
              <a:cxnSpLocks/>
              <a:stCxn id="18" idx="6"/>
              <a:endCxn id="52" idx="1"/>
            </p:cNvCxnSpPr>
            <p:nvPr/>
          </p:nvCxnSpPr>
          <p:spPr bwMode="gray">
            <a:xfrm flipV="1">
              <a:off x="9370802" y="1707584"/>
              <a:ext cx="1088836" cy="441892"/>
            </a:xfrm>
            <a:prstGeom prst="straightConnector1">
              <a:avLst/>
            </a:prstGeom>
            <a:ln w="5715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4277A49-A515-479C-AFF1-01F95844F1C3}"/>
                </a:ext>
              </a:extLst>
            </p:cNvPr>
            <p:cNvCxnSpPr>
              <a:cxnSpLocks/>
              <a:stCxn id="18" idx="6"/>
              <a:endCxn id="40" idx="2"/>
            </p:cNvCxnSpPr>
            <p:nvPr/>
          </p:nvCxnSpPr>
          <p:spPr bwMode="gray">
            <a:xfrm>
              <a:off x="9370802" y="2149476"/>
              <a:ext cx="1201276" cy="247848"/>
            </a:xfrm>
            <a:prstGeom prst="straightConnector1">
              <a:avLst/>
            </a:prstGeom>
            <a:ln w="5715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137871B-72A0-C03E-1F55-2E57E8C5479E}"/>
                </a:ext>
              </a:extLst>
            </p:cNvPr>
            <p:cNvCxnSpPr>
              <a:cxnSpLocks/>
              <a:stCxn id="22" idx="6"/>
              <a:endCxn id="57" idx="1"/>
            </p:cNvCxnSpPr>
            <p:nvPr/>
          </p:nvCxnSpPr>
          <p:spPr bwMode="gray">
            <a:xfrm flipV="1">
              <a:off x="9358840" y="3385352"/>
              <a:ext cx="1183045" cy="372395"/>
            </a:xfrm>
            <a:prstGeom prst="straightConnector1">
              <a:avLst/>
            </a:prstGeom>
            <a:ln w="5715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7523337-5D8C-6F1A-7190-800F37B69626}"/>
                </a:ext>
              </a:extLst>
            </p:cNvPr>
            <p:cNvCxnSpPr>
              <a:cxnSpLocks/>
              <a:stCxn id="22" idx="6"/>
              <a:endCxn id="27" idx="2"/>
            </p:cNvCxnSpPr>
            <p:nvPr/>
          </p:nvCxnSpPr>
          <p:spPr bwMode="gray">
            <a:xfrm>
              <a:off x="9358840" y="3757747"/>
              <a:ext cx="1213238" cy="328840"/>
            </a:xfrm>
            <a:prstGeom prst="straightConnector1">
              <a:avLst/>
            </a:prstGeom>
            <a:ln w="5715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BD7863F-8CCC-D3B3-AB2A-7C0103939D7B}"/>
                </a:ext>
              </a:extLst>
            </p:cNvPr>
            <p:cNvSpPr txBox="1"/>
            <p:nvPr/>
          </p:nvSpPr>
          <p:spPr bwMode="gray">
            <a:xfrm rot="19119165">
              <a:off x="8262899" y="2573537"/>
              <a:ext cx="462436"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foo</a:t>
              </a:r>
            </a:p>
          </p:txBody>
        </p:sp>
        <p:sp>
          <p:nvSpPr>
            <p:cNvPr id="51" name="TextBox 50">
              <a:extLst>
                <a:ext uri="{FF2B5EF4-FFF2-40B4-BE49-F238E27FC236}">
                  <a16:creationId xmlns:a16="http://schemas.microsoft.com/office/drawing/2014/main" id="{24EA7714-2DD6-ADBE-224A-0CF1D624344B}"/>
                </a:ext>
              </a:extLst>
            </p:cNvPr>
            <p:cNvSpPr txBox="1"/>
            <p:nvPr/>
          </p:nvSpPr>
          <p:spPr bwMode="gray">
            <a:xfrm rot="769866">
              <a:off x="9642686" y="2306415"/>
              <a:ext cx="437528"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bar</a:t>
              </a:r>
            </a:p>
          </p:txBody>
        </p:sp>
        <p:sp>
          <p:nvSpPr>
            <p:cNvPr id="52" name="TextBox 51">
              <a:extLst>
                <a:ext uri="{FF2B5EF4-FFF2-40B4-BE49-F238E27FC236}">
                  <a16:creationId xmlns:a16="http://schemas.microsoft.com/office/drawing/2014/main" id="{AE55CCA1-B0BE-2264-C9BE-DC41BF7F5C93}"/>
                </a:ext>
              </a:extLst>
            </p:cNvPr>
            <p:cNvSpPr txBox="1"/>
            <p:nvPr/>
          </p:nvSpPr>
          <p:spPr bwMode="gray">
            <a:xfrm>
              <a:off x="10459638" y="1553695"/>
              <a:ext cx="771670" cy="307777"/>
            </a:xfrm>
            <a:prstGeom prst="rect">
              <a:avLst/>
            </a:prstGeom>
            <a:noFill/>
          </p:spPr>
          <p:txBody>
            <a:bodyPr vert="horz" wrap="square" lIns="0" tIns="0" rIns="0" bIns="0" rtlCol="0">
              <a:spAutoFit/>
            </a:bodyPr>
            <a:lstStyle/>
            <a:p>
              <a:pPr algn="l">
                <a:spcBef>
                  <a:spcPts val="600"/>
                </a:spcBef>
              </a:pPr>
              <a:r>
                <a:rPr lang="en-US" sz="2000" b="1" dirty="0">
                  <a:solidFill>
                    <a:srgbClr val="002060"/>
                  </a:solidFill>
                </a:rPr>
                <a:t>“one”</a:t>
              </a:r>
            </a:p>
          </p:txBody>
        </p:sp>
        <p:sp>
          <p:nvSpPr>
            <p:cNvPr id="57" name="TextBox 56">
              <a:extLst>
                <a:ext uri="{FF2B5EF4-FFF2-40B4-BE49-F238E27FC236}">
                  <a16:creationId xmlns:a16="http://schemas.microsoft.com/office/drawing/2014/main" id="{0BF0A1D7-64DC-0286-BE14-94101358E4C5}"/>
                </a:ext>
              </a:extLst>
            </p:cNvPr>
            <p:cNvSpPr txBox="1"/>
            <p:nvPr/>
          </p:nvSpPr>
          <p:spPr bwMode="gray">
            <a:xfrm>
              <a:off x="10541885" y="3231463"/>
              <a:ext cx="689423" cy="307777"/>
            </a:xfrm>
            <a:prstGeom prst="rect">
              <a:avLst/>
            </a:prstGeom>
            <a:noFill/>
          </p:spPr>
          <p:txBody>
            <a:bodyPr vert="horz" wrap="square" lIns="0" tIns="0" rIns="0" bIns="0" rtlCol="0">
              <a:spAutoFit/>
            </a:bodyPr>
            <a:lstStyle/>
            <a:p>
              <a:pPr algn="l">
                <a:spcBef>
                  <a:spcPts val="600"/>
                </a:spcBef>
              </a:pPr>
              <a:r>
                <a:rPr lang="en-US" sz="2000" b="1" dirty="0">
                  <a:solidFill>
                    <a:srgbClr val="002060"/>
                  </a:solidFill>
                </a:rPr>
                <a:t>3.14</a:t>
              </a:r>
            </a:p>
          </p:txBody>
        </p:sp>
        <p:sp>
          <p:nvSpPr>
            <p:cNvPr id="58" name="TextBox 57">
              <a:extLst>
                <a:ext uri="{FF2B5EF4-FFF2-40B4-BE49-F238E27FC236}">
                  <a16:creationId xmlns:a16="http://schemas.microsoft.com/office/drawing/2014/main" id="{111537B8-F69A-A067-178F-E198E1F7ED42}"/>
                </a:ext>
              </a:extLst>
            </p:cNvPr>
            <p:cNvSpPr txBox="1"/>
            <p:nvPr/>
          </p:nvSpPr>
          <p:spPr bwMode="gray">
            <a:xfrm rot="2406264">
              <a:off x="7877871" y="3390153"/>
              <a:ext cx="789056"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food</a:t>
              </a:r>
            </a:p>
          </p:txBody>
        </p:sp>
        <p:sp>
          <p:nvSpPr>
            <p:cNvPr id="59" name="TextBox 58">
              <a:extLst>
                <a:ext uri="{FF2B5EF4-FFF2-40B4-BE49-F238E27FC236}">
                  <a16:creationId xmlns:a16="http://schemas.microsoft.com/office/drawing/2014/main" id="{73D0C5B6-38A9-AAB1-5563-654DF583373C}"/>
                </a:ext>
              </a:extLst>
            </p:cNvPr>
            <p:cNvSpPr txBox="1"/>
            <p:nvPr/>
          </p:nvSpPr>
          <p:spPr bwMode="gray">
            <a:xfrm rot="1074452">
              <a:off x="9645659" y="3925845"/>
              <a:ext cx="461094"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pie</a:t>
              </a:r>
            </a:p>
          </p:txBody>
        </p:sp>
        <p:sp>
          <p:nvSpPr>
            <p:cNvPr id="60" name="TextBox 59">
              <a:extLst>
                <a:ext uri="{FF2B5EF4-FFF2-40B4-BE49-F238E27FC236}">
                  <a16:creationId xmlns:a16="http://schemas.microsoft.com/office/drawing/2014/main" id="{6D373208-1A90-84C2-ECB5-D3F551CE7FCB}"/>
                </a:ext>
              </a:extLst>
            </p:cNvPr>
            <p:cNvSpPr txBox="1"/>
            <p:nvPr/>
          </p:nvSpPr>
          <p:spPr bwMode="gray">
            <a:xfrm rot="20560100">
              <a:off x="9694243" y="3264334"/>
              <a:ext cx="283749"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pi</a:t>
              </a:r>
            </a:p>
          </p:txBody>
        </p:sp>
        <p:sp>
          <p:nvSpPr>
            <p:cNvPr id="61" name="TextBox 60">
              <a:extLst>
                <a:ext uri="{FF2B5EF4-FFF2-40B4-BE49-F238E27FC236}">
                  <a16:creationId xmlns:a16="http://schemas.microsoft.com/office/drawing/2014/main" id="{27F13087-D697-4C05-DB24-BC1B25A02094}"/>
                </a:ext>
              </a:extLst>
            </p:cNvPr>
            <p:cNvSpPr txBox="1"/>
            <p:nvPr/>
          </p:nvSpPr>
          <p:spPr bwMode="gray">
            <a:xfrm rot="20224461">
              <a:off x="9638938" y="1648698"/>
              <a:ext cx="429587"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bar</a:t>
              </a:r>
            </a:p>
          </p:txBody>
        </p:sp>
        <p:cxnSp>
          <p:nvCxnSpPr>
            <p:cNvPr id="68" name="Curved Connector 67">
              <a:extLst>
                <a:ext uri="{FF2B5EF4-FFF2-40B4-BE49-F238E27FC236}">
                  <a16:creationId xmlns:a16="http://schemas.microsoft.com/office/drawing/2014/main" id="{80F599E3-500A-BA92-56B8-A823CC95E424}"/>
                </a:ext>
              </a:extLst>
            </p:cNvPr>
            <p:cNvCxnSpPr>
              <a:cxnSpLocks/>
              <a:stCxn id="27" idx="4"/>
              <a:endCxn id="14" idx="4"/>
            </p:cNvCxnSpPr>
            <p:nvPr/>
          </p:nvCxnSpPr>
          <p:spPr bwMode="gray">
            <a:xfrm rot="5400000" flipH="1">
              <a:off x="8493099" y="2007607"/>
              <a:ext cx="1115556" cy="3559768"/>
            </a:xfrm>
            <a:prstGeom prst="curvedConnector3">
              <a:avLst>
                <a:gd name="adj1" fmla="val -20492"/>
              </a:avLst>
            </a:prstGeom>
            <a:ln w="5715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FC105AB-3E52-2DAD-94CB-79ABBE4EBAF8}"/>
                </a:ext>
              </a:extLst>
            </p:cNvPr>
            <p:cNvSpPr txBox="1"/>
            <p:nvPr/>
          </p:nvSpPr>
          <p:spPr bwMode="gray">
            <a:xfrm>
              <a:off x="8427787" y="4585635"/>
              <a:ext cx="1528059"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grandparent</a:t>
              </a:r>
            </a:p>
          </p:txBody>
        </p:sp>
      </p:grpSp>
      <p:graphicFrame>
        <p:nvGraphicFramePr>
          <p:cNvPr id="5" name="Table 5">
            <a:extLst>
              <a:ext uri="{FF2B5EF4-FFF2-40B4-BE49-F238E27FC236}">
                <a16:creationId xmlns:a16="http://schemas.microsoft.com/office/drawing/2014/main" id="{F25265B4-1F69-6E40-60B1-BD3A95CB8A5C}"/>
              </a:ext>
            </a:extLst>
          </p:cNvPr>
          <p:cNvGraphicFramePr>
            <a:graphicFrameLocks noGrp="1"/>
          </p:cNvGraphicFramePr>
          <p:nvPr>
            <p:extLst>
              <p:ext uri="{D42A27DB-BD31-4B8C-83A1-F6EECF244321}">
                <p14:modId xmlns:p14="http://schemas.microsoft.com/office/powerpoint/2010/main" val="3993168815"/>
              </p:ext>
            </p:extLst>
          </p:nvPr>
        </p:nvGraphicFramePr>
        <p:xfrm>
          <a:off x="922984" y="2560253"/>
          <a:ext cx="4918068" cy="3657600"/>
        </p:xfrm>
        <a:graphic>
          <a:graphicData uri="http://schemas.openxmlformats.org/drawingml/2006/table">
            <a:tbl>
              <a:tblPr firstRow="1" bandRow="1">
                <a:tableStyleId>{5C22544A-7EE6-4342-B048-85BDC9FD1C3A}</a:tableStyleId>
              </a:tblPr>
              <a:tblGrid>
                <a:gridCol w="1489068">
                  <a:extLst>
                    <a:ext uri="{9D8B030D-6E8A-4147-A177-3AD203B41FA5}">
                      <a16:colId xmlns:a16="http://schemas.microsoft.com/office/drawing/2014/main" val="3318747912"/>
                    </a:ext>
                  </a:extLst>
                </a:gridCol>
                <a:gridCol w="2066925">
                  <a:extLst>
                    <a:ext uri="{9D8B030D-6E8A-4147-A177-3AD203B41FA5}">
                      <a16:colId xmlns:a16="http://schemas.microsoft.com/office/drawing/2014/main" val="2045781413"/>
                    </a:ext>
                  </a:extLst>
                </a:gridCol>
                <a:gridCol w="1362075">
                  <a:extLst>
                    <a:ext uri="{9D8B030D-6E8A-4147-A177-3AD203B41FA5}">
                      <a16:colId xmlns:a16="http://schemas.microsoft.com/office/drawing/2014/main" val="4129369711"/>
                    </a:ext>
                  </a:extLst>
                </a:gridCol>
              </a:tblGrid>
              <a:tr h="370840">
                <a:tc>
                  <a:txBody>
                    <a:bodyPr/>
                    <a:lstStyle/>
                    <a:p>
                      <a:r>
                        <a:rPr lang="en-US" sz="2400" dirty="0"/>
                        <a:t>ID</a:t>
                      </a:r>
                    </a:p>
                  </a:txBody>
                  <a:tcPr/>
                </a:tc>
                <a:tc>
                  <a:txBody>
                    <a:bodyPr/>
                    <a:lstStyle/>
                    <a:p>
                      <a:r>
                        <a:rPr lang="en-US" sz="2400" dirty="0"/>
                        <a:t>Attribute</a:t>
                      </a:r>
                    </a:p>
                  </a:txBody>
                  <a:tcPr/>
                </a:tc>
                <a:tc>
                  <a:txBody>
                    <a:bodyPr/>
                    <a:lstStyle/>
                    <a:p>
                      <a:r>
                        <a:rPr lang="en-US" sz="2400" dirty="0"/>
                        <a:t>Value</a:t>
                      </a:r>
                    </a:p>
                  </a:txBody>
                  <a:tcPr/>
                </a:tc>
                <a:extLst>
                  <a:ext uri="{0D108BD9-81ED-4DB2-BD59-A6C34878D82A}">
                    <a16:rowId xmlns:a16="http://schemas.microsoft.com/office/drawing/2014/main" val="2999195124"/>
                  </a:ext>
                </a:extLst>
              </a:tr>
              <a:tr h="370840">
                <a:tc>
                  <a:txBody>
                    <a:bodyPr/>
                    <a:lstStyle/>
                    <a:p>
                      <a:r>
                        <a:rPr lang="en-US" sz="2400" b="1" dirty="0">
                          <a:solidFill>
                            <a:srgbClr val="FF0000"/>
                          </a:solidFill>
                        </a:rPr>
                        <a:t>root</a:t>
                      </a:r>
                    </a:p>
                  </a:txBody>
                  <a:tcPr/>
                </a:tc>
                <a:tc>
                  <a:txBody>
                    <a:bodyPr/>
                    <a:lstStyle/>
                    <a:p>
                      <a:r>
                        <a:rPr lang="en-US" sz="2400" b="1" dirty="0">
                          <a:solidFill>
                            <a:srgbClr val="00B050"/>
                          </a:solidFill>
                        </a:rPr>
                        <a:t>foo</a:t>
                      </a:r>
                    </a:p>
                  </a:txBody>
                  <a:tcPr/>
                </a:tc>
                <a:tc>
                  <a:txBody>
                    <a:bodyPr/>
                    <a:lstStyle/>
                    <a:p>
                      <a:r>
                        <a:rPr lang="en-US" sz="2400" b="1" dirty="0">
                          <a:solidFill>
                            <a:srgbClr val="002060"/>
                          </a:solidFill>
                        </a:rPr>
                        <a:t>F1</a:t>
                      </a:r>
                    </a:p>
                  </a:txBody>
                  <a:tcPr/>
                </a:tc>
                <a:extLst>
                  <a:ext uri="{0D108BD9-81ED-4DB2-BD59-A6C34878D82A}">
                    <a16:rowId xmlns:a16="http://schemas.microsoft.com/office/drawing/2014/main" val="2158684294"/>
                  </a:ext>
                </a:extLst>
              </a:tr>
              <a:tr h="370840">
                <a:tc>
                  <a:txBody>
                    <a:bodyPr/>
                    <a:lstStyle/>
                    <a:p>
                      <a:r>
                        <a:rPr lang="en-US" sz="2400" b="1" dirty="0">
                          <a:solidFill>
                            <a:srgbClr val="FF0000"/>
                          </a:solidFill>
                        </a:rPr>
                        <a:t>root</a:t>
                      </a:r>
                    </a:p>
                  </a:txBody>
                  <a:tcPr/>
                </a:tc>
                <a:tc>
                  <a:txBody>
                    <a:bodyPr/>
                    <a:lstStyle/>
                    <a:p>
                      <a:r>
                        <a:rPr lang="en-US" sz="2400" b="1" dirty="0">
                          <a:solidFill>
                            <a:srgbClr val="00B050"/>
                          </a:solidFill>
                        </a:rPr>
                        <a:t>food</a:t>
                      </a:r>
                    </a:p>
                  </a:txBody>
                  <a:tcPr/>
                </a:tc>
                <a:tc>
                  <a:txBody>
                    <a:bodyPr/>
                    <a:lstStyle/>
                    <a:p>
                      <a:r>
                        <a:rPr lang="en-US" sz="2400" b="1" dirty="0">
                          <a:solidFill>
                            <a:srgbClr val="002060"/>
                          </a:solidFill>
                        </a:rPr>
                        <a:t>F2</a:t>
                      </a:r>
                    </a:p>
                  </a:txBody>
                  <a:tcPr/>
                </a:tc>
                <a:extLst>
                  <a:ext uri="{0D108BD9-81ED-4DB2-BD59-A6C34878D82A}">
                    <a16:rowId xmlns:a16="http://schemas.microsoft.com/office/drawing/2014/main" val="2285420664"/>
                  </a:ext>
                </a:extLst>
              </a:tr>
              <a:tr h="370840">
                <a:tc>
                  <a:txBody>
                    <a:bodyPr/>
                    <a:lstStyle/>
                    <a:p>
                      <a:r>
                        <a:rPr lang="en-US" sz="2400" b="1" dirty="0">
                          <a:solidFill>
                            <a:srgbClr val="FF0000"/>
                          </a:solidFill>
                        </a:rPr>
                        <a:t>F1</a:t>
                      </a:r>
                    </a:p>
                  </a:txBody>
                  <a:tcPr/>
                </a:tc>
                <a:tc>
                  <a:txBody>
                    <a:bodyPr/>
                    <a:lstStyle/>
                    <a:p>
                      <a:r>
                        <a:rPr lang="en-US" sz="2400" b="1" dirty="0">
                          <a:solidFill>
                            <a:srgbClr val="00B050"/>
                          </a:solidFill>
                        </a:rPr>
                        <a:t>bar</a:t>
                      </a:r>
                    </a:p>
                  </a:txBody>
                  <a:tcPr/>
                </a:tc>
                <a:tc>
                  <a:txBody>
                    <a:bodyPr/>
                    <a:lstStyle/>
                    <a:p>
                      <a:r>
                        <a:rPr lang="en-US" sz="2400" b="1" dirty="0">
                          <a:solidFill>
                            <a:srgbClr val="002060"/>
                          </a:solidFill>
                        </a:rPr>
                        <a:t>“one”</a:t>
                      </a:r>
                    </a:p>
                  </a:txBody>
                  <a:tcPr/>
                </a:tc>
                <a:extLst>
                  <a:ext uri="{0D108BD9-81ED-4DB2-BD59-A6C34878D82A}">
                    <a16:rowId xmlns:a16="http://schemas.microsoft.com/office/drawing/2014/main" val="3587021708"/>
                  </a:ext>
                </a:extLst>
              </a:tr>
              <a:tr h="370840">
                <a:tc>
                  <a:txBody>
                    <a:bodyPr/>
                    <a:lstStyle/>
                    <a:p>
                      <a:r>
                        <a:rPr lang="en-US" sz="2400" b="1" dirty="0">
                          <a:solidFill>
                            <a:srgbClr val="FF0000"/>
                          </a:solidFill>
                        </a:rPr>
                        <a:t>F1</a:t>
                      </a:r>
                    </a:p>
                  </a:txBody>
                  <a:tcPr/>
                </a:tc>
                <a:tc>
                  <a:txBody>
                    <a:bodyPr/>
                    <a:lstStyle/>
                    <a:p>
                      <a:r>
                        <a:rPr lang="en-US" sz="2400" b="1" dirty="0">
                          <a:solidFill>
                            <a:srgbClr val="00B050"/>
                          </a:solidFill>
                        </a:rPr>
                        <a:t>bar</a:t>
                      </a:r>
                    </a:p>
                  </a:txBody>
                  <a:tcPr/>
                </a:tc>
                <a:tc>
                  <a:txBody>
                    <a:bodyPr/>
                    <a:lstStyle/>
                    <a:p>
                      <a:r>
                        <a:rPr lang="en-US" sz="2400" b="1" dirty="0">
                          <a:solidFill>
                            <a:srgbClr val="002060"/>
                          </a:solidFill>
                        </a:rPr>
                        <a:t>B1</a:t>
                      </a:r>
                    </a:p>
                  </a:txBody>
                  <a:tcPr/>
                </a:tc>
                <a:extLst>
                  <a:ext uri="{0D108BD9-81ED-4DB2-BD59-A6C34878D82A}">
                    <a16:rowId xmlns:a16="http://schemas.microsoft.com/office/drawing/2014/main" val="2003639173"/>
                  </a:ext>
                </a:extLst>
              </a:tr>
              <a:tr h="370840">
                <a:tc>
                  <a:txBody>
                    <a:bodyPr/>
                    <a:lstStyle/>
                    <a:p>
                      <a:r>
                        <a:rPr lang="en-US" sz="2400" b="1" dirty="0">
                          <a:solidFill>
                            <a:srgbClr val="FF0000"/>
                          </a:solidFill>
                        </a:rPr>
                        <a:t>F2</a:t>
                      </a:r>
                    </a:p>
                  </a:txBody>
                  <a:tcPr/>
                </a:tc>
                <a:tc>
                  <a:txBody>
                    <a:bodyPr/>
                    <a:lstStyle/>
                    <a:p>
                      <a:r>
                        <a:rPr lang="en-US" sz="2400" b="1" dirty="0">
                          <a:solidFill>
                            <a:srgbClr val="00B050"/>
                          </a:solidFill>
                        </a:rPr>
                        <a:t>pi</a:t>
                      </a:r>
                    </a:p>
                  </a:txBody>
                  <a:tcPr/>
                </a:tc>
                <a:tc>
                  <a:txBody>
                    <a:bodyPr/>
                    <a:lstStyle/>
                    <a:p>
                      <a:r>
                        <a:rPr lang="en-US" sz="2400" b="1" dirty="0">
                          <a:solidFill>
                            <a:srgbClr val="002060"/>
                          </a:solidFill>
                        </a:rPr>
                        <a:t>3.14</a:t>
                      </a:r>
                    </a:p>
                  </a:txBody>
                  <a:tcPr/>
                </a:tc>
                <a:extLst>
                  <a:ext uri="{0D108BD9-81ED-4DB2-BD59-A6C34878D82A}">
                    <a16:rowId xmlns:a16="http://schemas.microsoft.com/office/drawing/2014/main" val="1680976346"/>
                  </a:ext>
                </a:extLst>
              </a:tr>
              <a:tr h="370840">
                <a:tc>
                  <a:txBody>
                    <a:bodyPr/>
                    <a:lstStyle/>
                    <a:p>
                      <a:r>
                        <a:rPr lang="en-US" sz="2400" b="1" dirty="0">
                          <a:solidFill>
                            <a:srgbClr val="FF0000"/>
                          </a:solidFill>
                        </a:rPr>
                        <a:t>F2</a:t>
                      </a:r>
                    </a:p>
                  </a:txBody>
                  <a:tcPr/>
                </a:tc>
                <a:tc>
                  <a:txBody>
                    <a:bodyPr/>
                    <a:lstStyle/>
                    <a:p>
                      <a:r>
                        <a:rPr lang="en-US" sz="2400" b="1" dirty="0">
                          <a:solidFill>
                            <a:srgbClr val="00B050"/>
                          </a:solidFill>
                        </a:rPr>
                        <a:t>pie</a:t>
                      </a:r>
                    </a:p>
                  </a:txBody>
                  <a:tcPr/>
                </a:tc>
                <a:tc>
                  <a:txBody>
                    <a:bodyPr/>
                    <a:lstStyle/>
                    <a:p>
                      <a:r>
                        <a:rPr lang="en-US" sz="2400" b="1" dirty="0">
                          <a:solidFill>
                            <a:srgbClr val="002060"/>
                          </a:solidFill>
                        </a:rPr>
                        <a:t>P1</a:t>
                      </a:r>
                    </a:p>
                  </a:txBody>
                  <a:tcPr/>
                </a:tc>
                <a:extLst>
                  <a:ext uri="{0D108BD9-81ED-4DB2-BD59-A6C34878D82A}">
                    <a16:rowId xmlns:a16="http://schemas.microsoft.com/office/drawing/2014/main" val="453889132"/>
                  </a:ext>
                </a:extLst>
              </a:tr>
              <a:tr h="370840">
                <a:tc>
                  <a:txBody>
                    <a:bodyPr/>
                    <a:lstStyle/>
                    <a:p>
                      <a:r>
                        <a:rPr lang="en-US" sz="2400" b="1" dirty="0">
                          <a:solidFill>
                            <a:srgbClr val="FF0000"/>
                          </a:solidFill>
                        </a:rPr>
                        <a:t>P1</a:t>
                      </a:r>
                    </a:p>
                  </a:txBody>
                  <a:tcPr/>
                </a:tc>
                <a:tc>
                  <a:txBody>
                    <a:bodyPr/>
                    <a:lstStyle/>
                    <a:p>
                      <a:r>
                        <a:rPr lang="en-US" sz="2400" b="1" dirty="0">
                          <a:solidFill>
                            <a:srgbClr val="00B050"/>
                          </a:solidFill>
                        </a:rPr>
                        <a:t>grandparent</a:t>
                      </a:r>
                    </a:p>
                  </a:txBody>
                  <a:tcPr/>
                </a:tc>
                <a:tc>
                  <a:txBody>
                    <a:bodyPr/>
                    <a:lstStyle/>
                    <a:p>
                      <a:r>
                        <a:rPr lang="en-US" sz="2400" b="1" dirty="0">
                          <a:solidFill>
                            <a:srgbClr val="002060"/>
                          </a:solidFill>
                        </a:rPr>
                        <a:t>root</a:t>
                      </a:r>
                    </a:p>
                  </a:txBody>
                  <a:tcPr/>
                </a:tc>
                <a:extLst>
                  <a:ext uri="{0D108BD9-81ED-4DB2-BD59-A6C34878D82A}">
                    <a16:rowId xmlns:a16="http://schemas.microsoft.com/office/drawing/2014/main" val="3846622119"/>
                  </a:ext>
                </a:extLst>
              </a:tr>
            </a:tbl>
          </a:graphicData>
        </a:graphic>
      </p:graphicFrame>
      <p:sp>
        <p:nvSpPr>
          <p:cNvPr id="6" name="Rectangle 5">
            <a:extLst>
              <a:ext uri="{FF2B5EF4-FFF2-40B4-BE49-F238E27FC236}">
                <a16:creationId xmlns:a16="http://schemas.microsoft.com/office/drawing/2014/main" id="{86E8F8B3-62E7-B616-9B51-74263B336341}"/>
              </a:ext>
            </a:extLst>
          </p:cNvPr>
          <p:cNvSpPr/>
          <p:nvPr/>
        </p:nvSpPr>
        <p:spPr bwMode="gray">
          <a:xfrm>
            <a:off x="6369565" y="5417064"/>
            <a:ext cx="3023702" cy="790624"/>
          </a:xfrm>
          <a:prstGeom prst="rect">
            <a:avLst/>
          </a:prstGeom>
          <a:solidFill>
            <a:schemeClr val="bg2"/>
          </a:solid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i="0" u="none" baseline="0" dirty="0">
                <a:solidFill>
                  <a:schemeClr val="accent6"/>
                </a:solidFill>
              </a:rPr>
              <a:t>“WME” is pronounced “</a:t>
            </a:r>
            <a:r>
              <a:rPr lang="en-US" sz="2000" b="1" i="0" u="none" baseline="0" dirty="0" err="1">
                <a:solidFill>
                  <a:schemeClr val="accent6"/>
                </a:solidFill>
              </a:rPr>
              <a:t>wim-ee</a:t>
            </a:r>
            <a:r>
              <a:rPr lang="en-US" sz="2000" b="1" i="0" u="none" baseline="0" dirty="0">
                <a:solidFill>
                  <a:schemeClr val="accent6"/>
                </a:solidFill>
              </a:rPr>
              <a:t>”</a:t>
            </a:r>
          </a:p>
        </p:txBody>
      </p:sp>
    </p:spTree>
    <p:extLst>
      <p:ext uri="{BB962C8B-B14F-4D97-AF65-F5344CB8AC3E}">
        <p14:creationId xmlns:p14="http://schemas.microsoft.com/office/powerpoint/2010/main" val="2124341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233262C8-D7F9-5225-9359-5024230F32FA}"/>
              </a:ext>
            </a:extLst>
          </p:cNvPr>
          <p:cNvSpPr/>
          <p:nvPr/>
        </p:nvSpPr>
        <p:spPr bwMode="gray">
          <a:xfrm>
            <a:off x="8062975" y="4514990"/>
            <a:ext cx="3805084" cy="1662939"/>
          </a:xfrm>
          <a:prstGeom prst="rect">
            <a:avLst/>
          </a:prstGeom>
          <a:solidFill>
            <a:schemeClr val="bg1">
              <a:lumMod val="95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b="1" i="0" u="none" baseline="0" dirty="0">
                <a:solidFill>
                  <a:schemeClr val="tx1"/>
                </a:solidFill>
              </a:rPr>
              <a:t>Rule-Controlled Structures</a:t>
            </a:r>
          </a:p>
        </p:txBody>
      </p:sp>
      <p:sp>
        <p:nvSpPr>
          <p:cNvPr id="9" name="Rectangle 8">
            <a:extLst>
              <a:ext uri="{FF2B5EF4-FFF2-40B4-BE49-F238E27FC236}">
                <a16:creationId xmlns:a16="http://schemas.microsoft.com/office/drawing/2014/main" id="{516F0E2C-A25D-28A3-0237-2D8723980C1A}"/>
              </a:ext>
            </a:extLst>
          </p:cNvPr>
          <p:cNvSpPr/>
          <p:nvPr/>
        </p:nvSpPr>
        <p:spPr bwMode="gray">
          <a:xfrm>
            <a:off x="8062975" y="1329973"/>
            <a:ext cx="3805084" cy="3076626"/>
          </a:xfrm>
          <a:prstGeom prst="rect">
            <a:avLst/>
          </a:prstGeom>
          <a:solidFill>
            <a:schemeClr val="bg2">
              <a:lumMod val="9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b="1" i="0" u="none" baseline="0" dirty="0">
                <a:solidFill>
                  <a:schemeClr val="tx1"/>
                </a:solidFill>
              </a:rPr>
              <a:t>Shared Control Structures</a:t>
            </a:r>
          </a:p>
        </p:txBody>
      </p:sp>
      <p:cxnSp>
        <p:nvCxnSpPr>
          <p:cNvPr id="15" name="Straight Arrow Connector 14">
            <a:extLst>
              <a:ext uri="{FF2B5EF4-FFF2-40B4-BE49-F238E27FC236}">
                <a16:creationId xmlns:a16="http://schemas.microsoft.com/office/drawing/2014/main" id="{8254D71B-07CA-4230-CD46-F879A523BE5F}"/>
              </a:ext>
            </a:extLst>
          </p:cNvPr>
          <p:cNvCxnSpPr>
            <a:cxnSpLocks/>
            <a:stCxn id="12" idx="4"/>
            <a:endCxn id="5" idx="1"/>
          </p:cNvCxnSpPr>
          <p:nvPr/>
        </p:nvCxnSpPr>
        <p:spPr bwMode="gray">
          <a:xfrm>
            <a:off x="7792389" y="1229050"/>
            <a:ext cx="928151" cy="542104"/>
          </a:xfrm>
          <a:prstGeom prst="straightConnector1">
            <a:avLst/>
          </a:prstGeom>
          <a:ln w="19050" cap="rnd">
            <a:solidFill>
              <a:schemeClr val="bg1">
                <a:lumMod val="65000"/>
              </a:schemeClr>
            </a:solidFill>
            <a:round/>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F38853-41B2-BF0A-A468-AFF5E2222443}"/>
              </a:ext>
            </a:extLst>
          </p:cNvPr>
          <p:cNvCxnSpPr>
            <a:cxnSpLocks/>
            <a:stCxn id="12" idx="4"/>
            <a:endCxn id="6" idx="1"/>
          </p:cNvCxnSpPr>
          <p:nvPr/>
        </p:nvCxnSpPr>
        <p:spPr bwMode="gray">
          <a:xfrm>
            <a:off x="7792389" y="1229050"/>
            <a:ext cx="889912" cy="1082865"/>
          </a:xfrm>
          <a:prstGeom prst="straightConnector1">
            <a:avLst/>
          </a:prstGeom>
          <a:ln w="19050" cap="rnd">
            <a:solidFill>
              <a:schemeClr val="bg1">
                <a:lumMod val="65000"/>
              </a:schemeClr>
            </a:solidFill>
            <a:round/>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34F49DB-5CE9-FEF3-E39A-4D285EA76338}"/>
              </a:ext>
            </a:extLst>
          </p:cNvPr>
          <p:cNvCxnSpPr>
            <a:cxnSpLocks/>
            <a:stCxn id="12" idx="4"/>
            <a:endCxn id="7" idx="1"/>
          </p:cNvCxnSpPr>
          <p:nvPr/>
        </p:nvCxnSpPr>
        <p:spPr bwMode="gray">
          <a:xfrm>
            <a:off x="7792389" y="1229050"/>
            <a:ext cx="815174" cy="1607688"/>
          </a:xfrm>
          <a:prstGeom prst="straightConnector1">
            <a:avLst/>
          </a:prstGeom>
          <a:ln w="19050" cap="rnd">
            <a:solidFill>
              <a:schemeClr val="bg1">
                <a:lumMod val="65000"/>
              </a:schemeClr>
            </a:solidFill>
            <a:round/>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5E060EC-FAC0-0331-3EB0-50ECCE0F4F0C}"/>
              </a:ext>
            </a:extLst>
          </p:cNvPr>
          <p:cNvCxnSpPr>
            <a:cxnSpLocks/>
            <a:stCxn id="12" idx="4"/>
            <a:endCxn id="34" idx="1"/>
          </p:cNvCxnSpPr>
          <p:nvPr/>
        </p:nvCxnSpPr>
        <p:spPr bwMode="gray">
          <a:xfrm>
            <a:off x="7792389" y="1229050"/>
            <a:ext cx="838511" cy="2153979"/>
          </a:xfrm>
          <a:prstGeom prst="straightConnector1">
            <a:avLst/>
          </a:prstGeom>
          <a:ln w="19050" cap="rnd">
            <a:solidFill>
              <a:schemeClr val="bg1">
                <a:lumMod val="65000"/>
              </a:schemeClr>
            </a:solidFill>
            <a:round/>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50701C9-FE40-68C1-332D-8B090BCA8535}"/>
              </a:ext>
            </a:extLst>
          </p:cNvPr>
          <p:cNvCxnSpPr>
            <a:cxnSpLocks/>
            <a:stCxn id="12" idx="4"/>
            <a:endCxn id="139" idx="1"/>
          </p:cNvCxnSpPr>
          <p:nvPr/>
        </p:nvCxnSpPr>
        <p:spPr bwMode="gray">
          <a:xfrm>
            <a:off x="7792389" y="1229050"/>
            <a:ext cx="838511" cy="2674757"/>
          </a:xfrm>
          <a:prstGeom prst="straightConnector1">
            <a:avLst/>
          </a:prstGeom>
          <a:ln w="19050" cap="rnd">
            <a:solidFill>
              <a:schemeClr val="bg1">
                <a:lumMod val="65000"/>
              </a:schemeClr>
            </a:solidFill>
            <a:round/>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619BFED-8443-BF85-6727-4743422D198A}"/>
              </a:ext>
            </a:extLst>
          </p:cNvPr>
          <p:cNvCxnSpPr>
            <a:cxnSpLocks/>
            <a:stCxn id="12" idx="4"/>
            <a:endCxn id="24" idx="1"/>
          </p:cNvCxnSpPr>
          <p:nvPr/>
        </p:nvCxnSpPr>
        <p:spPr bwMode="gray">
          <a:xfrm>
            <a:off x="7792389" y="1229050"/>
            <a:ext cx="815174" cy="3849973"/>
          </a:xfrm>
          <a:prstGeom prst="straightConnector1">
            <a:avLst/>
          </a:prstGeom>
          <a:ln w="19050" cap="rnd">
            <a:solidFill>
              <a:schemeClr val="bg1">
                <a:lumMod val="65000"/>
              </a:schemeClr>
            </a:solidFill>
            <a:round/>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2D5A4AE-4C8A-6091-3D7D-2AB358D73A27}"/>
              </a:ext>
            </a:extLst>
          </p:cNvPr>
          <p:cNvCxnSpPr>
            <a:cxnSpLocks/>
            <a:stCxn id="12" idx="4"/>
            <a:endCxn id="25" idx="1"/>
          </p:cNvCxnSpPr>
          <p:nvPr/>
        </p:nvCxnSpPr>
        <p:spPr bwMode="gray">
          <a:xfrm>
            <a:off x="7792389" y="1229050"/>
            <a:ext cx="815174" cy="4374115"/>
          </a:xfrm>
          <a:prstGeom prst="straightConnector1">
            <a:avLst/>
          </a:prstGeom>
          <a:ln w="19050" cap="rnd">
            <a:solidFill>
              <a:schemeClr val="bg1">
                <a:lumMod val="65000"/>
              </a:schemeClr>
            </a:solidFill>
            <a:round/>
            <a:headEnd w="lg" len="med"/>
            <a:tailEnd type="triangle" w="lg"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89B71C2F-6F01-3A7E-15C1-05FA65D552AC}"/>
              </a:ext>
            </a:extLst>
          </p:cNvPr>
          <p:cNvSpPr>
            <a:spLocks noGrp="1"/>
          </p:cNvSpPr>
          <p:nvPr>
            <p:ph type="title"/>
          </p:nvPr>
        </p:nvSpPr>
        <p:spPr>
          <a:xfrm>
            <a:off x="457199" y="555639"/>
            <a:ext cx="6185081" cy="304699"/>
          </a:xfrm>
        </p:spPr>
        <p:txBody>
          <a:bodyPr/>
          <a:lstStyle/>
          <a:p>
            <a:r>
              <a:rPr lang="en-US" dirty="0"/>
              <a:t>How Do Soar Rules Work?</a:t>
            </a:r>
          </a:p>
        </p:txBody>
      </p:sp>
      <p:sp>
        <p:nvSpPr>
          <p:cNvPr id="2" name="Content Placeholder 1">
            <a:extLst>
              <a:ext uri="{FF2B5EF4-FFF2-40B4-BE49-F238E27FC236}">
                <a16:creationId xmlns:a16="http://schemas.microsoft.com/office/drawing/2014/main" id="{84577C5E-738F-B03E-4325-2732B0E52763}"/>
              </a:ext>
            </a:extLst>
          </p:cNvPr>
          <p:cNvSpPr>
            <a:spLocks noGrp="1"/>
          </p:cNvSpPr>
          <p:nvPr>
            <p:ph idx="1"/>
          </p:nvPr>
        </p:nvSpPr>
        <p:spPr>
          <a:xfrm>
            <a:off x="639097" y="1200806"/>
            <a:ext cx="4983313" cy="4507488"/>
          </a:xfrm>
        </p:spPr>
        <p:txBody>
          <a:bodyPr>
            <a:normAutofit/>
          </a:bodyPr>
          <a:lstStyle/>
          <a:p>
            <a:pPr marL="285750" indent="-285750">
              <a:buFont typeface="Arial" panose="020B0604020202020204" pitchFamily="34" charset="0"/>
              <a:buChar char="•"/>
            </a:pPr>
            <a:r>
              <a:rPr lang="en-US" sz="2400" dirty="0"/>
              <a:t>Rules condition on the WM graph and modify it in logical parallel</a:t>
            </a:r>
          </a:p>
          <a:p>
            <a:pPr marL="285750" indent="-285750">
              <a:buFont typeface="Arial" panose="020B0604020202020204" pitchFamily="34" charset="0"/>
              <a:buChar char="•"/>
            </a:pPr>
            <a:r>
              <a:rPr lang="en-US" sz="2400" dirty="0"/>
              <a:t>Some WM structures are controlled by the architecture</a:t>
            </a:r>
          </a:p>
          <a:p>
            <a:pPr marL="514350" lvl="1" indent="-285750"/>
            <a:r>
              <a:rPr lang="en-US" sz="2400" dirty="0"/>
              <a:t>Rules interact with automatic architecture processes by reading/modifying these structures</a:t>
            </a:r>
          </a:p>
          <a:p>
            <a:pPr marL="285750" indent="-285750">
              <a:buFont typeface="Arial" panose="020B0604020202020204" pitchFamily="34" charset="0"/>
              <a:buChar char="•"/>
            </a:pPr>
            <a:r>
              <a:rPr lang="en-US" sz="2400" dirty="0"/>
              <a:t>Most WM structures will be created and controlled by programmed rules</a:t>
            </a:r>
          </a:p>
          <a:p>
            <a:endParaRPr lang="en-US" sz="2400" dirty="0"/>
          </a:p>
        </p:txBody>
      </p:sp>
      <p:sp>
        <p:nvSpPr>
          <p:cNvPr id="10" name="TextBox 9">
            <a:extLst>
              <a:ext uri="{FF2B5EF4-FFF2-40B4-BE49-F238E27FC236}">
                <a16:creationId xmlns:a16="http://schemas.microsoft.com/office/drawing/2014/main" id="{E7126907-E942-91FC-BBD6-77841D8B60D8}"/>
              </a:ext>
            </a:extLst>
          </p:cNvPr>
          <p:cNvSpPr txBox="1"/>
          <p:nvPr/>
        </p:nvSpPr>
        <p:spPr bwMode="gray">
          <a:xfrm>
            <a:off x="10356455" y="2225336"/>
            <a:ext cx="1307478" cy="615553"/>
          </a:xfrm>
          <a:prstGeom prst="rect">
            <a:avLst/>
          </a:prstGeom>
          <a:gradFill>
            <a:gsLst>
              <a:gs pos="2000">
                <a:srgbClr val="007C89"/>
              </a:gs>
              <a:gs pos="100000">
                <a:schemeClr val="accent6"/>
              </a:gs>
              <a:gs pos="78000">
                <a:srgbClr val="007C89"/>
              </a:gs>
            </a:gsLst>
            <a:lin ang="5400000" scaled="0"/>
          </a:gradFill>
        </p:spPr>
        <p:style>
          <a:lnRef idx="1">
            <a:schemeClr val="dk1"/>
          </a:lnRef>
          <a:fillRef idx="3">
            <a:schemeClr val="dk1"/>
          </a:fillRef>
          <a:effectRef idx="2">
            <a:schemeClr val="dk1"/>
          </a:effectRef>
          <a:fontRef idx="minor">
            <a:schemeClr val="lt1"/>
          </a:fontRef>
        </p:style>
        <p:txBody>
          <a:bodyPr vert="horz" wrap="square" lIns="91440" tIns="91440" rIns="91440" bIns="91440" rtlCol="0">
            <a:spAutoFit/>
          </a:bodyPr>
          <a:lstStyle/>
          <a:p>
            <a:pPr algn="ctr">
              <a:spcBef>
                <a:spcPts val="600"/>
              </a:spcBef>
            </a:pPr>
            <a:r>
              <a:rPr lang="en-US" sz="1400" b="1" dirty="0"/>
              <a:t>Architecture Processes</a:t>
            </a:r>
          </a:p>
        </p:txBody>
      </p:sp>
      <p:cxnSp>
        <p:nvCxnSpPr>
          <p:cNvPr id="11" name="Elbow Connector 10">
            <a:extLst>
              <a:ext uri="{FF2B5EF4-FFF2-40B4-BE49-F238E27FC236}">
                <a16:creationId xmlns:a16="http://schemas.microsoft.com/office/drawing/2014/main" id="{A6CBBC48-5130-2301-59DD-A8ABC484E280}"/>
              </a:ext>
            </a:extLst>
          </p:cNvPr>
          <p:cNvCxnSpPr>
            <a:cxnSpLocks/>
            <a:stCxn id="97" idx="3"/>
            <a:endCxn id="6" idx="2"/>
          </p:cNvCxnSpPr>
          <p:nvPr/>
        </p:nvCxnSpPr>
        <p:spPr bwMode="gray">
          <a:xfrm>
            <a:off x="6645830" y="1740585"/>
            <a:ext cx="1894641" cy="701689"/>
          </a:xfrm>
          <a:prstGeom prst="bentConnector3">
            <a:avLst>
              <a:gd name="adj1" fmla="val 51508"/>
            </a:avLst>
          </a:prstGeom>
          <a:ln w="28575" cap="rnd">
            <a:solidFill>
              <a:schemeClr val="tx1"/>
            </a:solidFill>
            <a:prstDash val="dash"/>
            <a:round/>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4ACAFE43-6463-8147-0B22-6C83F01DE238}"/>
              </a:ext>
            </a:extLst>
          </p:cNvPr>
          <p:cNvCxnSpPr>
            <a:cxnSpLocks/>
            <a:stCxn id="97" idx="3"/>
            <a:endCxn id="5" idx="2"/>
          </p:cNvCxnSpPr>
          <p:nvPr/>
        </p:nvCxnSpPr>
        <p:spPr bwMode="gray">
          <a:xfrm>
            <a:off x="6645830" y="1740585"/>
            <a:ext cx="1948718" cy="160928"/>
          </a:xfrm>
          <a:prstGeom prst="bentConnector3">
            <a:avLst>
              <a:gd name="adj1" fmla="val 50000"/>
            </a:avLst>
          </a:prstGeom>
          <a:ln w="28575" cap="rnd">
            <a:solidFill>
              <a:schemeClr val="tx1"/>
            </a:solidFill>
            <a:prstDash val="dash"/>
            <a:round/>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7861599D-800A-9360-5B31-E76EE56ADA56}"/>
              </a:ext>
            </a:extLst>
          </p:cNvPr>
          <p:cNvCxnSpPr>
            <a:cxnSpLocks/>
            <a:stCxn id="98" idx="3"/>
            <a:endCxn id="7" idx="2"/>
          </p:cNvCxnSpPr>
          <p:nvPr/>
        </p:nvCxnSpPr>
        <p:spPr bwMode="gray">
          <a:xfrm>
            <a:off x="6541564" y="2421150"/>
            <a:ext cx="1893211" cy="545947"/>
          </a:xfrm>
          <a:prstGeom prst="bentConnector3">
            <a:avLst>
              <a:gd name="adj1" fmla="val 50000"/>
            </a:avLst>
          </a:prstGeom>
          <a:ln w="28575" cap="rnd">
            <a:solidFill>
              <a:schemeClr val="tx1"/>
            </a:solidFill>
            <a:prstDash val="dash"/>
            <a:round/>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C969C1F6-C869-3E00-20E3-9F9FFE4AF394}"/>
              </a:ext>
            </a:extLst>
          </p:cNvPr>
          <p:cNvCxnSpPr>
            <a:cxnSpLocks/>
            <a:stCxn id="99" idx="3"/>
            <a:endCxn id="24" idx="2"/>
          </p:cNvCxnSpPr>
          <p:nvPr/>
        </p:nvCxnSpPr>
        <p:spPr bwMode="gray">
          <a:xfrm>
            <a:off x="6394434" y="3096560"/>
            <a:ext cx="2040341" cy="2112822"/>
          </a:xfrm>
          <a:prstGeom prst="bentConnector3">
            <a:avLst>
              <a:gd name="adj1" fmla="val 36462"/>
            </a:avLst>
          </a:prstGeom>
          <a:ln w="28575" cap="rnd">
            <a:solidFill>
              <a:schemeClr val="tx1"/>
            </a:solidFill>
            <a:prstDash val="dash"/>
            <a:roun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96C6E94E-3AFB-3DB3-C573-60B3B718E4DC}"/>
              </a:ext>
            </a:extLst>
          </p:cNvPr>
          <p:cNvSpPr/>
          <p:nvPr/>
        </p:nvSpPr>
        <p:spPr bwMode="gray">
          <a:xfrm>
            <a:off x="8434775" y="5549168"/>
            <a:ext cx="1179873" cy="368712"/>
          </a:xfrm>
          <a:prstGeom prst="ellipse">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1" i="0" u="none" baseline="0" dirty="0">
                <a:solidFill>
                  <a:schemeClr val="accent6"/>
                </a:solidFill>
              </a:rPr>
              <a:t>Other</a:t>
            </a:r>
          </a:p>
        </p:txBody>
      </p:sp>
      <p:cxnSp>
        <p:nvCxnSpPr>
          <p:cNvPr id="27" name="Elbow Connector 26">
            <a:extLst>
              <a:ext uri="{FF2B5EF4-FFF2-40B4-BE49-F238E27FC236}">
                <a16:creationId xmlns:a16="http://schemas.microsoft.com/office/drawing/2014/main" id="{DCAB5A71-E855-8164-5D72-A6B139417246}"/>
              </a:ext>
            </a:extLst>
          </p:cNvPr>
          <p:cNvCxnSpPr>
            <a:cxnSpLocks/>
            <a:stCxn id="102" idx="3"/>
            <a:endCxn id="25" idx="2"/>
          </p:cNvCxnSpPr>
          <p:nvPr/>
        </p:nvCxnSpPr>
        <p:spPr bwMode="gray">
          <a:xfrm>
            <a:off x="6503799" y="5163645"/>
            <a:ext cx="1930976" cy="569879"/>
          </a:xfrm>
          <a:prstGeom prst="bentConnector3">
            <a:avLst>
              <a:gd name="adj1" fmla="val 18430"/>
            </a:avLst>
          </a:prstGeom>
          <a:ln w="28575" cap="rnd">
            <a:solidFill>
              <a:schemeClr val="tx1"/>
            </a:solidFill>
            <a:prstDash val="dash"/>
            <a:roun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997891D-CDA1-06C7-6E30-E09D0A2BD89D}"/>
              </a:ext>
            </a:extLst>
          </p:cNvPr>
          <p:cNvSpPr txBox="1"/>
          <p:nvPr/>
        </p:nvSpPr>
        <p:spPr bwMode="gray">
          <a:xfrm>
            <a:off x="9869677" y="5117971"/>
            <a:ext cx="1794256" cy="615553"/>
          </a:xfrm>
          <a:prstGeom prst="rect">
            <a:avLst/>
          </a:prstGeom>
        </p:spPr>
        <p:style>
          <a:lnRef idx="1">
            <a:schemeClr val="accent5"/>
          </a:lnRef>
          <a:fillRef idx="3">
            <a:schemeClr val="accent5"/>
          </a:fillRef>
          <a:effectRef idx="2">
            <a:schemeClr val="accent5"/>
          </a:effectRef>
          <a:fontRef idx="minor">
            <a:schemeClr val="lt1"/>
          </a:fontRef>
        </p:style>
        <p:txBody>
          <a:bodyPr vert="horz" wrap="square" lIns="91440" tIns="91440" rIns="91440" bIns="91440" rtlCol="0">
            <a:spAutoFit/>
          </a:bodyPr>
          <a:lstStyle/>
          <a:p>
            <a:pPr algn="ctr">
              <a:spcBef>
                <a:spcPts val="600"/>
              </a:spcBef>
            </a:pPr>
            <a:r>
              <a:rPr lang="en-US" sz="1400" b="1" dirty="0"/>
              <a:t>State memory controlled by rules</a:t>
            </a:r>
          </a:p>
        </p:txBody>
      </p:sp>
      <p:cxnSp>
        <p:nvCxnSpPr>
          <p:cNvPr id="36" name="Elbow Connector 35">
            <a:extLst>
              <a:ext uri="{FF2B5EF4-FFF2-40B4-BE49-F238E27FC236}">
                <a16:creationId xmlns:a16="http://schemas.microsoft.com/office/drawing/2014/main" id="{7A4F2FD3-DB91-2CD5-5BB6-CF411481DB8F}"/>
              </a:ext>
            </a:extLst>
          </p:cNvPr>
          <p:cNvCxnSpPr>
            <a:cxnSpLocks/>
            <a:stCxn id="99" idx="3"/>
            <a:endCxn id="34" idx="2"/>
          </p:cNvCxnSpPr>
          <p:nvPr/>
        </p:nvCxnSpPr>
        <p:spPr bwMode="gray">
          <a:xfrm>
            <a:off x="6394434" y="3096560"/>
            <a:ext cx="2040341" cy="416828"/>
          </a:xfrm>
          <a:prstGeom prst="bentConnector3">
            <a:avLst>
              <a:gd name="adj1" fmla="val 50000"/>
            </a:avLst>
          </a:prstGeom>
          <a:ln w="28575" cap="rnd">
            <a:solidFill>
              <a:schemeClr val="tx1"/>
            </a:solidFill>
            <a:prstDash val="dash"/>
            <a:round/>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CD794903-449D-F888-6ACD-11BD49D79F5E}"/>
              </a:ext>
            </a:extLst>
          </p:cNvPr>
          <p:cNvCxnSpPr>
            <a:cxnSpLocks/>
            <a:stCxn id="10" idx="1"/>
            <a:endCxn id="34" idx="6"/>
          </p:cNvCxnSpPr>
          <p:nvPr/>
        </p:nvCxnSpPr>
        <p:spPr bwMode="gray">
          <a:xfrm rot="10800000" flipV="1">
            <a:off x="9774001" y="2533112"/>
            <a:ext cx="582455" cy="980275"/>
          </a:xfrm>
          <a:prstGeom prst="bentConnector3">
            <a:avLst>
              <a:gd name="adj1" fmla="val 61816"/>
            </a:avLst>
          </a:prstGeom>
          <a:ln w="28575" cap="rnd">
            <a:solidFill>
              <a:schemeClr val="tx1"/>
            </a:solidFill>
            <a:prstDash val="dash"/>
            <a:round/>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AC66B89D-00E7-B9CA-59BC-B7C8DE2E025D}"/>
              </a:ext>
            </a:extLst>
          </p:cNvPr>
          <p:cNvCxnSpPr>
            <a:cxnSpLocks/>
            <a:stCxn id="10" idx="1"/>
            <a:endCxn id="7" idx="6"/>
          </p:cNvCxnSpPr>
          <p:nvPr/>
        </p:nvCxnSpPr>
        <p:spPr bwMode="gray">
          <a:xfrm rot="10800000" flipV="1">
            <a:off x="9614649" y="2533113"/>
            <a:ext cx="741807" cy="433984"/>
          </a:xfrm>
          <a:prstGeom prst="bentConnector3">
            <a:avLst>
              <a:gd name="adj1" fmla="val 48675"/>
            </a:avLst>
          </a:prstGeom>
          <a:ln w="28575" cap="rnd">
            <a:solidFill>
              <a:schemeClr val="tx1"/>
            </a:solidFill>
            <a:prstDash val="dash"/>
            <a:round/>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5C63950B-E855-5425-2206-EB3150098794}"/>
              </a:ext>
            </a:extLst>
          </p:cNvPr>
          <p:cNvCxnSpPr>
            <a:cxnSpLocks/>
            <a:stCxn id="10" idx="1"/>
            <a:endCxn id="6" idx="6"/>
          </p:cNvCxnSpPr>
          <p:nvPr/>
        </p:nvCxnSpPr>
        <p:spPr bwMode="gray">
          <a:xfrm rot="10800000">
            <a:off x="9508951" y="2442275"/>
            <a:ext cx="847505" cy="90839"/>
          </a:xfrm>
          <a:prstGeom prst="bentConnector3">
            <a:avLst>
              <a:gd name="adj1" fmla="val 43039"/>
            </a:avLst>
          </a:prstGeom>
          <a:ln w="28575" cap="rnd">
            <a:solidFill>
              <a:schemeClr val="tx1"/>
            </a:solidFill>
            <a:prstDash val="dash"/>
            <a:round/>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D13DF937-237A-4597-271C-83154B44CC2D}"/>
              </a:ext>
            </a:extLst>
          </p:cNvPr>
          <p:cNvCxnSpPr>
            <a:cxnSpLocks/>
            <a:stCxn id="10" idx="1"/>
            <a:endCxn id="5" idx="6"/>
          </p:cNvCxnSpPr>
          <p:nvPr/>
        </p:nvCxnSpPr>
        <p:spPr bwMode="gray">
          <a:xfrm rot="10800000">
            <a:off x="9454873" y="1901513"/>
            <a:ext cx="901583" cy="631600"/>
          </a:xfrm>
          <a:prstGeom prst="bentConnector3">
            <a:avLst>
              <a:gd name="adj1" fmla="val 40185"/>
            </a:avLst>
          </a:prstGeom>
          <a:ln w="28575" cap="rnd">
            <a:solidFill>
              <a:schemeClr val="tx1"/>
            </a:solidFill>
            <a:prstDash val="dash"/>
            <a:roun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7" name="Card 96">
            <a:extLst>
              <a:ext uri="{FF2B5EF4-FFF2-40B4-BE49-F238E27FC236}">
                <a16:creationId xmlns:a16="http://schemas.microsoft.com/office/drawing/2014/main" id="{FC395E75-AB3E-6C8A-378B-5E4A2E9AFDAF}"/>
              </a:ext>
            </a:extLst>
          </p:cNvPr>
          <p:cNvSpPr/>
          <p:nvPr/>
        </p:nvSpPr>
        <p:spPr bwMode="gray">
          <a:xfrm>
            <a:off x="5731430" y="1484914"/>
            <a:ext cx="914400" cy="511341"/>
          </a:xfrm>
          <a:prstGeom prst="flowChartPunchedCard">
            <a:avLst/>
          </a:prstGeom>
          <a:solidFill>
            <a:schemeClr val="bg1">
              <a:lumMod val="95000"/>
            </a:schemeClr>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ysClr val="windowText" lastClr="000000"/>
                </a:solidFill>
              </a:rPr>
              <a:t>IF-&gt;THEN</a:t>
            </a:r>
          </a:p>
        </p:txBody>
      </p:sp>
      <p:sp>
        <p:nvSpPr>
          <p:cNvPr id="98" name="Card 97">
            <a:extLst>
              <a:ext uri="{FF2B5EF4-FFF2-40B4-BE49-F238E27FC236}">
                <a16:creationId xmlns:a16="http://schemas.microsoft.com/office/drawing/2014/main" id="{652EEBBA-CBD1-7D57-79D8-386CA867E14E}"/>
              </a:ext>
            </a:extLst>
          </p:cNvPr>
          <p:cNvSpPr/>
          <p:nvPr/>
        </p:nvSpPr>
        <p:spPr bwMode="gray">
          <a:xfrm>
            <a:off x="5627164" y="2165479"/>
            <a:ext cx="914400" cy="511341"/>
          </a:xfrm>
          <a:prstGeom prst="flowChartPunchedCard">
            <a:avLst/>
          </a:prstGeom>
          <a:solidFill>
            <a:schemeClr val="bg1">
              <a:lumMod val="95000"/>
            </a:schemeClr>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ysClr val="windowText" lastClr="000000"/>
                </a:solidFill>
              </a:rPr>
              <a:t>IF-&gt;THEN</a:t>
            </a:r>
          </a:p>
        </p:txBody>
      </p:sp>
      <p:sp>
        <p:nvSpPr>
          <p:cNvPr id="99" name="Card 98">
            <a:extLst>
              <a:ext uri="{FF2B5EF4-FFF2-40B4-BE49-F238E27FC236}">
                <a16:creationId xmlns:a16="http://schemas.microsoft.com/office/drawing/2014/main" id="{8FA5DFAF-3130-6C92-3409-48D31C80B199}"/>
              </a:ext>
            </a:extLst>
          </p:cNvPr>
          <p:cNvSpPr/>
          <p:nvPr/>
        </p:nvSpPr>
        <p:spPr bwMode="gray">
          <a:xfrm>
            <a:off x="5480034" y="2840889"/>
            <a:ext cx="914400" cy="511341"/>
          </a:xfrm>
          <a:prstGeom prst="flowChartPunchedCard">
            <a:avLst/>
          </a:prstGeom>
          <a:solidFill>
            <a:schemeClr val="bg1">
              <a:lumMod val="95000"/>
            </a:schemeClr>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ysClr val="windowText" lastClr="000000"/>
                </a:solidFill>
              </a:rPr>
              <a:t>IF-&gt;THEN</a:t>
            </a:r>
          </a:p>
        </p:txBody>
      </p:sp>
      <p:sp>
        <p:nvSpPr>
          <p:cNvPr id="100" name="Card 99">
            <a:extLst>
              <a:ext uri="{FF2B5EF4-FFF2-40B4-BE49-F238E27FC236}">
                <a16:creationId xmlns:a16="http://schemas.microsoft.com/office/drawing/2014/main" id="{09C8E02D-8E6F-9C86-2ED7-2E88F4D1964F}"/>
              </a:ext>
            </a:extLst>
          </p:cNvPr>
          <p:cNvSpPr/>
          <p:nvPr/>
        </p:nvSpPr>
        <p:spPr bwMode="gray">
          <a:xfrm>
            <a:off x="5611901" y="3513387"/>
            <a:ext cx="914400" cy="511341"/>
          </a:xfrm>
          <a:prstGeom prst="flowChartPunchedCard">
            <a:avLst/>
          </a:prstGeom>
          <a:solidFill>
            <a:schemeClr val="bg1">
              <a:lumMod val="95000"/>
            </a:schemeClr>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ysClr val="windowText" lastClr="000000"/>
                </a:solidFill>
              </a:rPr>
              <a:t>IF-&gt;THEN</a:t>
            </a:r>
          </a:p>
        </p:txBody>
      </p:sp>
      <p:sp>
        <p:nvSpPr>
          <p:cNvPr id="101" name="Card 100">
            <a:extLst>
              <a:ext uri="{FF2B5EF4-FFF2-40B4-BE49-F238E27FC236}">
                <a16:creationId xmlns:a16="http://schemas.microsoft.com/office/drawing/2014/main" id="{8FFB7AD7-5049-CEFB-4A88-A4A2E1A6C5B6}"/>
              </a:ext>
            </a:extLst>
          </p:cNvPr>
          <p:cNvSpPr/>
          <p:nvPr/>
        </p:nvSpPr>
        <p:spPr bwMode="gray">
          <a:xfrm>
            <a:off x="5525038" y="4192240"/>
            <a:ext cx="914400" cy="511341"/>
          </a:xfrm>
          <a:prstGeom prst="flowChartPunchedCard">
            <a:avLst/>
          </a:prstGeom>
          <a:solidFill>
            <a:schemeClr val="bg1">
              <a:lumMod val="95000"/>
            </a:schemeClr>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ysClr val="windowText" lastClr="000000"/>
                </a:solidFill>
              </a:rPr>
              <a:t>IF-&gt;THEN</a:t>
            </a:r>
          </a:p>
        </p:txBody>
      </p:sp>
      <p:sp>
        <p:nvSpPr>
          <p:cNvPr id="102" name="Card 101">
            <a:extLst>
              <a:ext uri="{FF2B5EF4-FFF2-40B4-BE49-F238E27FC236}">
                <a16:creationId xmlns:a16="http://schemas.microsoft.com/office/drawing/2014/main" id="{34299219-DC7E-F2DB-B515-631D727EF600}"/>
              </a:ext>
            </a:extLst>
          </p:cNvPr>
          <p:cNvSpPr/>
          <p:nvPr/>
        </p:nvSpPr>
        <p:spPr bwMode="gray">
          <a:xfrm>
            <a:off x="5589399" y="4907974"/>
            <a:ext cx="914400" cy="511341"/>
          </a:xfrm>
          <a:prstGeom prst="flowChartPunchedCard">
            <a:avLst/>
          </a:prstGeom>
          <a:solidFill>
            <a:schemeClr val="bg1">
              <a:lumMod val="95000"/>
            </a:schemeClr>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ysClr val="windowText" lastClr="000000"/>
                </a:solidFill>
              </a:rPr>
              <a:t>IF-&gt;THEN</a:t>
            </a:r>
          </a:p>
        </p:txBody>
      </p:sp>
      <p:cxnSp>
        <p:nvCxnSpPr>
          <p:cNvPr id="111" name="Elbow Connector 110">
            <a:extLst>
              <a:ext uri="{FF2B5EF4-FFF2-40B4-BE49-F238E27FC236}">
                <a16:creationId xmlns:a16="http://schemas.microsoft.com/office/drawing/2014/main" id="{FE4833CB-C906-1271-D9B5-80C7B671A273}"/>
              </a:ext>
            </a:extLst>
          </p:cNvPr>
          <p:cNvCxnSpPr>
            <a:cxnSpLocks/>
            <a:stCxn id="101" idx="3"/>
            <a:endCxn id="25" idx="2"/>
          </p:cNvCxnSpPr>
          <p:nvPr/>
        </p:nvCxnSpPr>
        <p:spPr bwMode="gray">
          <a:xfrm>
            <a:off x="6439438" y="4447911"/>
            <a:ext cx="1995337" cy="1285613"/>
          </a:xfrm>
          <a:prstGeom prst="bentConnector3">
            <a:avLst>
              <a:gd name="adj1" fmla="val 21358"/>
            </a:avLst>
          </a:prstGeom>
          <a:ln w="28575" cap="rnd">
            <a:solidFill>
              <a:schemeClr val="tx1"/>
            </a:solidFill>
            <a:prstDash val="dash"/>
            <a:round/>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FF75BE11-237B-AAD7-E353-DE3E3BA2B8F1}"/>
              </a:ext>
            </a:extLst>
          </p:cNvPr>
          <p:cNvCxnSpPr>
            <a:cxnSpLocks/>
            <a:stCxn id="100" idx="3"/>
            <a:endCxn id="24" idx="2"/>
          </p:cNvCxnSpPr>
          <p:nvPr/>
        </p:nvCxnSpPr>
        <p:spPr bwMode="gray">
          <a:xfrm>
            <a:off x="6526301" y="3769058"/>
            <a:ext cx="1908474" cy="1440324"/>
          </a:xfrm>
          <a:prstGeom prst="bentConnector3">
            <a:avLst>
              <a:gd name="adj1" fmla="val 32033"/>
            </a:avLst>
          </a:prstGeom>
          <a:ln w="28575" cap="rnd">
            <a:solidFill>
              <a:schemeClr val="tx1"/>
            </a:solidFill>
            <a:prstDash val="dash"/>
            <a:round/>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Elbow Connector 143">
            <a:extLst>
              <a:ext uri="{FF2B5EF4-FFF2-40B4-BE49-F238E27FC236}">
                <a16:creationId xmlns:a16="http://schemas.microsoft.com/office/drawing/2014/main" id="{3D97E7B3-1920-6FF9-C68D-DB20BDD868F4}"/>
              </a:ext>
            </a:extLst>
          </p:cNvPr>
          <p:cNvCxnSpPr>
            <a:cxnSpLocks/>
            <a:stCxn id="10" idx="1"/>
            <a:endCxn id="139" idx="6"/>
          </p:cNvCxnSpPr>
          <p:nvPr/>
        </p:nvCxnSpPr>
        <p:spPr bwMode="gray">
          <a:xfrm rot="10800000" flipV="1">
            <a:off x="9774001" y="2533112"/>
            <a:ext cx="582455" cy="1501053"/>
          </a:xfrm>
          <a:prstGeom prst="bentConnector3">
            <a:avLst>
              <a:gd name="adj1" fmla="val 61817"/>
            </a:avLst>
          </a:prstGeom>
          <a:ln w="28575" cap="rnd">
            <a:solidFill>
              <a:schemeClr val="tx1"/>
            </a:solidFill>
            <a:prstDash val="dash"/>
            <a:round/>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3" name="Elbow Connector 152">
            <a:extLst>
              <a:ext uri="{FF2B5EF4-FFF2-40B4-BE49-F238E27FC236}">
                <a16:creationId xmlns:a16="http://schemas.microsoft.com/office/drawing/2014/main" id="{A46368E5-F155-EFC2-2403-995A278D4A3E}"/>
              </a:ext>
            </a:extLst>
          </p:cNvPr>
          <p:cNvCxnSpPr>
            <a:cxnSpLocks/>
            <a:stCxn id="99" idx="3"/>
            <a:endCxn id="139" idx="2"/>
          </p:cNvCxnSpPr>
          <p:nvPr/>
        </p:nvCxnSpPr>
        <p:spPr bwMode="gray">
          <a:xfrm>
            <a:off x="6394434" y="3096560"/>
            <a:ext cx="2040341" cy="937606"/>
          </a:xfrm>
          <a:prstGeom prst="bentConnector3">
            <a:avLst>
              <a:gd name="adj1" fmla="val 50000"/>
            </a:avLst>
          </a:prstGeom>
          <a:ln w="28575" cap="rnd">
            <a:solidFill>
              <a:schemeClr val="tx1"/>
            </a:solidFill>
            <a:prstDash val="dash"/>
            <a:roun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46BABAD-412B-2CF5-57AC-03E0F5817185}"/>
              </a:ext>
            </a:extLst>
          </p:cNvPr>
          <p:cNvSpPr/>
          <p:nvPr/>
        </p:nvSpPr>
        <p:spPr bwMode="gray">
          <a:xfrm>
            <a:off x="7043726" y="860338"/>
            <a:ext cx="1497325" cy="368712"/>
          </a:xfrm>
          <a:prstGeom prst="ellipse">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1" i="0" u="none" baseline="0" dirty="0">
                <a:solidFill>
                  <a:schemeClr val="accent6"/>
                </a:solidFill>
              </a:rPr>
              <a:t>Graph Root</a:t>
            </a:r>
          </a:p>
        </p:txBody>
      </p:sp>
      <p:sp>
        <p:nvSpPr>
          <p:cNvPr id="5" name="Oval 4">
            <a:extLst>
              <a:ext uri="{FF2B5EF4-FFF2-40B4-BE49-F238E27FC236}">
                <a16:creationId xmlns:a16="http://schemas.microsoft.com/office/drawing/2014/main" id="{D50F812E-144E-13E3-317B-D8CF5A4092D5}"/>
              </a:ext>
            </a:extLst>
          </p:cNvPr>
          <p:cNvSpPr/>
          <p:nvPr/>
        </p:nvSpPr>
        <p:spPr bwMode="gray">
          <a:xfrm>
            <a:off x="8594548" y="1717157"/>
            <a:ext cx="860324" cy="368712"/>
          </a:xfrm>
          <a:prstGeom prst="ellipse">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1" i="0" u="none" baseline="0" dirty="0">
                <a:solidFill>
                  <a:schemeClr val="accent6"/>
                </a:solidFill>
              </a:rPr>
              <a:t>Inputs</a:t>
            </a:r>
          </a:p>
        </p:txBody>
      </p:sp>
      <p:sp>
        <p:nvSpPr>
          <p:cNvPr id="6" name="Oval 5">
            <a:extLst>
              <a:ext uri="{FF2B5EF4-FFF2-40B4-BE49-F238E27FC236}">
                <a16:creationId xmlns:a16="http://schemas.microsoft.com/office/drawing/2014/main" id="{B2E105E9-5F04-25D3-D4C6-1FFD6B5E7317}"/>
              </a:ext>
            </a:extLst>
          </p:cNvPr>
          <p:cNvSpPr/>
          <p:nvPr/>
        </p:nvSpPr>
        <p:spPr bwMode="gray">
          <a:xfrm>
            <a:off x="8540471" y="2257918"/>
            <a:ext cx="968479" cy="368712"/>
          </a:xfrm>
          <a:prstGeom prst="ellipse">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1" i="0" u="none" baseline="0" dirty="0">
                <a:solidFill>
                  <a:schemeClr val="accent6"/>
                </a:solidFill>
              </a:rPr>
              <a:t>Outputs</a:t>
            </a:r>
          </a:p>
        </p:txBody>
      </p:sp>
      <p:sp>
        <p:nvSpPr>
          <p:cNvPr id="7" name="Oval 6">
            <a:extLst>
              <a:ext uri="{FF2B5EF4-FFF2-40B4-BE49-F238E27FC236}">
                <a16:creationId xmlns:a16="http://schemas.microsoft.com/office/drawing/2014/main" id="{D1A49039-2256-3C69-2C4D-15788E89E4CD}"/>
              </a:ext>
            </a:extLst>
          </p:cNvPr>
          <p:cNvSpPr/>
          <p:nvPr/>
        </p:nvSpPr>
        <p:spPr bwMode="gray">
          <a:xfrm>
            <a:off x="8434775" y="2782741"/>
            <a:ext cx="1179873" cy="368712"/>
          </a:xfrm>
          <a:prstGeom prst="ellipse">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1" i="0" u="none" baseline="0" dirty="0">
                <a:solidFill>
                  <a:schemeClr val="accent6"/>
                </a:solidFill>
              </a:rPr>
              <a:t>Modules</a:t>
            </a:r>
          </a:p>
        </p:txBody>
      </p:sp>
      <p:sp>
        <p:nvSpPr>
          <p:cNvPr id="24" name="Oval 23">
            <a:extLst>
              <a:ext uri="{FF2B5EF4-FFF2-40B4-BE49-F238E27FC236}">
                <a16:creationId xmlns:a16="http://schemas.microsoft.com/office/drawing/2014/main" id="{901AA0BA-7AE8-E2DA-FAD8-FD686621285F}"/>
              </a:ext>
            </a:extLst>
          </p:cNvPr>
          <p:cNvSpPr/>
          <p:nvPr/>
        </p:nvSpPr>
        <p:spPr bwMode="gray">
          <a:xfrm>
            <a:off x="8434775" y="5025026"/>
            <a:ext cx="1179873" cy="368712"/>
          </a:xfrm>
          <a:prstGeom prst="ellipse">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1" i="0" u="none" baseline="0" dirty="0">
                <a:solidFill>
                  <a:schemeClr val="accent6"/>
                </a:solidFill>
              </a:rPr>
              <a:t>Other</a:t>
            </a:r>
          </a:p>
        </p:txBody>
      </p:sp>
      <p:sp>
        <p:nvSpPr>
          <p:cNvPr id="34" name="Oval 33">
            <a:extLst>
              <a:ext uri="{FF2B5EF4-FFF2-40B4-BE49-F238E27FC236}">
                <a16:creationId xmlns:a16="http://schemas.microsoft.com/office/drawing/2014/main" id="{1F5A03F0-4B56-A5FE-1641-A362AD67EB96}"/>
              </a:ext>
            </a:extLst>
          </p:cNvPr>
          <p:cNvSpPr/>
          <p:nvPr/>
        </p:nvSpPr>
        <p:spPr bwMode="gray">
          <a:xfrm>
            <a:off x="8434775" y="3329032"/>
            <a:ext cx="1339225" cy="368712"/>
          </a:xfrm>
          <a:prstGeom prst="ellipse">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600" b="1" i="0" u="none" baseline="0" dirty="0">
                <a:solidFill>
                  <a:schemeClr val="accent6"/>
                </a:solidFill>
              </a:rPr>
              <a:t>Choices</a:t>
            </a:r>
          </a:p>
        </p:txBody>
      </p:sp>
      <p:sp>
        <p:nvSpPr>
          <p:cNvPr id="139" name="Oval 138">
            <a:extLst>
              <a:ext uri="{FF2B5EF4-FFF2-40B4-BE49-F238E27FC236}">
                <a16:creationId xmlns:a16="http://schemas.microsoft.com/office/drawing/2014/main" id="{CB992216-37BD-D974-24AF-0CF5065CED52}"/>
              </a:ext>
            </a:extLst>
          </p:cNvPr>
          <p:cNvSpPr/>
          <p:nvPr/>
        </p:nvSpPr>
        <p:spPr bwMode="gray">
          <a:xfrm>
            <a:off x="8434775" y="3849810"/>
            <a:ext cx="1339225" cy="368712"/>
          </a:xfrm>
          <a:prstGeom prst="ellipse">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600" b="1" i="0" u="none" baseline="0" dirty="0">
                <a:solidFill>
                  <a:schemeClr val="accent6"/>
                </a:solidFill>
              </a:rPr>
              <a:t>Decision</a:t>
            </a:r>
          </a:p>
        </p:txBody>
      </p:sp>
      <p:sp>
        <p:nvSpPr>
          <p:cNvPr id="44" name="Right Bracket 43">
            <a:extLst>
              <a:ext uri="{FF2B5EF4-FFF2-40B4-BE49-F238E27FC236}">
                <a16:creationId xmlns:a16="http://schemas.microsoft.com/office/drawing/2014/main" id="{F12E9775-6040-8BDD-49AB-91C84E1087E3}"/>
              </a:ext>
            </a:extLst>
          </p:cNvPr>
          <p:cNvSpPr/>
          <p:nvPr/>
        </p:nvSpPr>
        <p:spPr bwMode="gray">
          <a:xfrm rot="16200000">
            <a:off x="9437029" y="-1683465"/>
            <a:ext cx="107699" cy="4675206"/>
          </a:xfrm>
          <a:prstGeom prst="rightBracket">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Right Bracket 44">
            <a:extLst>
              <a:ext uri="{FF2B5EF4-FFF2-40B4-BE49-F238E27FC236}">
                <a16:creationId xmlns:a16="http://schemas.microsoft.com/office/drawing/2014/main" id="{0A72EFB6-D027-8CC4-E9CF-6A926FBF176D}"/>
              </a:ext>
            </a:extLst>
          </p:cNvPr>
          <p:cNvSpPr/>
          <p:nvPr/>
        </p:nvSpPr>
        <p:spPr bwMode="gray">
          <a:xfrm rot="16200000">
            <a:off x="6180342" y="-55017"/>
            <a:ext cx="108078" cy="1418687"/>
          </a:xfrm>
          <a:prstGeom prst="rightBracket">
            <a:avLst/>
          </a:prstGeom>
          <a:ln w="571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B17B19FB-58BE-B1D3-DC2C-BB00BF2F78B8}"/>
              </a:ext>
            </a:extLst>
          </p:cNvPr>
          <p:cNvSpPr txBox="1"/>
          <p:nvPr/>
        </p:nvSpPr>
        <p:spPr bwMode="gray">
          <a:xfrm>
            <a:off x="5833807" y="273915"/>
            <a:ext cx="698909" cy="307777"/>
          </a:xfrm>
          <a:prstGeom prst="rect">
            <a:avLst/>
          </a:prstGeom>
          <a:noFill/>
        </p:spPr>
        <p:txBody>
          <a:bodyPr vert="horz" wrap="none" lIns="0" tIns="0" rIns="0" bIns="0" rtlCol="0">
            <a:spAutoFit/>
          </a:bodyPr>
          <a:lstStyle/>
          <a:p>
            <a:pPr algn="l">
              <a:spcBef>
                <a:spcPts val="600"/>
              </a:spcBef>
            </a:pPr>
            <a:r>
              <a:rPr lang="en-US" sz="2000" b="1" dirty="0">
                <a:solidFill>
                  <a:schemeClr val="tx2"/>
                </a:solidFill>
              </a:rPr>
              <a:t>Rules</a:t>
            </a:r>
          </a:p>
        </p:txBody>
      </p:sp>
      <p:sp>
        <p:nvSpPr>
          <p:cNvPr id="48" name="TextBox 47">
            <a:extLst>
              <a:ext uri="{FF2B5EF4-FFF2-40B4-BE49-F238E27FC236}">
                <a16:creationId xmlns:a16="http://schemas.microsoft.com/office/drawing/2014/main" id="{276A381E-D462-426C-6ED5-0AC6D079ECE3}"/>
              </a:ext>
            </a:extLst>
          </p:cNvPr>
          <p:cNvSpPr txBox="1"/>
          <p:nvPr/>
        </p:nvSpPr>
        <p:spPr bwMode="gray">
          <a:xfrm>
            <a:off x="8577408" y="273915"/>
            <a:ext cx="2074479" cy="307777"/>
          </a:xfrm>
          <a:prstGeom prst="rect">
            <a:avLst/>
          </a:prstGeom>
          <a:noFill/>
        </p:spPr>
        <p:txBody>
          <a:bodyPr vert="horz" wrap="none" lIns="0" tIns="0" rIns="0" bIns="0" rtlCol="0">
            <a:spAutoFit/>
          </a:bodyPr>
          <a:lstStyle/>
          <a:p>
            <a:pPr algn="l">
              <a:spcBef>
                <a:spcPts val="600"/>
              </a:spcBef>
            </a:pPr>
            <a:r>
              <a:rPr lang="en-US" sz="2000" b="1" dirty="0">
                <a:solidFill>
                  <a:schemeClr val="tx2"/>
                </a:solidFill>
              </a:rPr>
              <a:t>Working Memory</a:t>
            </a:r>
          </a:p>
        </p:txBody>
      </p:sp>
    </p:spTree>
    <p:extLst>
      <p:ext uri="{BB962C8B-B14F-4D97-AF65-F5344CB8AC3E}">
        <p14:creationId xmlns:p14="http://schemas.microsoft.com/office/powerpoint/2010/main" val="1628862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41229E98-034B-1732-98C7-733B96DECB67}"/>
              </a:ext>
            </a:extLst>
          </p:cNvPr>
          <p:cNvSpPr/>
          <p:nvPr/>
        </p:nvSpPr>
        <p:spPr bwMode="gray">
          <a:xfrm>
            <a:off x="7676225" y="2524607"/>
            <a:ext cx="4258599" cy="3418425"/>
          </a:xfrm>
          <a:prstGeom prst="roundRect">
            <a:avLst/>
          </a:prstGeom>
          <a:noFill/>
          <a:ln w="38100" cap="rnd">
            <a:solidFill>
              <a:schemeClr val="tx2"/>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32" name="Rounded Rectangle 31">
            <a:extLst>
              <a:ext uri="{FF2B5EF4-FFF2-40B4-BE49-F238E27FC236}">
                <a16:creationId xmlns:a16="http://schemas.microsoft.com/office/drawing/2014/main" id="{38C1E8F8-CC13-6A3B-813F-66690E1F074A}"/>
              </a:ext>
            </a:extLst>
          </p:cNvPr>
          <p:cNvSpPr/>
          <p:nvPr/>
        </p:nvSpPr>
        <p:spPr bwMode="gray">
          <a:xfrm>
            <a:off x="10417037" y="1583829"/>
            <a:ext cx="1514284" cy="1937862"/>
          </a:xfrm>
          <a:prstGeom prst="roundRect">
            <a:avLst/>
          </a:prstGeom>
          <a:noFill/>
          <a:ln w="38100" cap="rnd">
            <a:solidFill>
              <a:schemeClr val="tx2"/>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93" name="Rounded Rectangle 92">
            <a:extLst>
              <a:ext uri="{FF2B5EF4-FFF2-40B4-BE49-F238E27FC236}">
                <a16:creationId xmlns:a16="http://schemas.microsoft.com/office/drawing/2014/main" id="{9C6D59F3-8888-899E-15FE-DF36D417EE49}"/>
              </a:ext>
            </a:extLst>
          </p:cNvPr>
          <p:cNvSpPr/>
          <p:nvPr/>
        </p:nvSpPr>
        <p:spPr bwMode="gray">
          <a:xfrm>
            <a:off x="7676226" y="563565"/>
            <a:ext cx="2674373" cy="1835506"/>
          </a:xfrm>
          <a:prstGeom prst="roundRect">
            <a:avLst/>
          </a:prstGeom>
          <a:noFill/>
          <a:ln w="38100" cap="rnd">
            <a:solidFill>
              <a:schemeClr val="accent6"/>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28" name="Rounded Rectangle 27">
            <a:extLst>
              <a:ext uri="{FF2B5EF4-FFF2-40B4-BE49-F238E27FC236}">
                <a16:creationId xmlns:a16="http://schemas.microsoft.com/office/drawing/2014/main" id="{3256994C-3F42-B2A7-3000-0B591D980EFF}"/>
              </a:ext>
            </a:extLst>
          </p:cNvPr>
          <p:cNvSpPr/>
          <p:nvPr/>
        </p:nvSpPr>
        <p:spPr bwMode="gray">
          <a:xfrm>
            <a:off x="9623013" y="555639"/>
            <a:ext cx="2308308" cy="917979"/>
          </a:xfrm>
          <a:prstGeom prst="roundRect">
            <a:avLst/>
          </a:prstGeom>
          <a:noFill/>
          <a:ln w="38100" cap="rnd">
            <a:solidFill>
              <a:schemeClr val="accent6"/>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grpSp>
        <p:nvGrpSpPr>
          <p:cNvPr id="37" name="Group 36">
            <a:extLst>
              <a:ext uri="{FF2B5EF4-FFF2-40B4-BE49-F238E27FC236}">
                <a16:creationId xmlns:a16="http://schemas.microsoft.com/office/drawing/2014/main" id="{373C8B4A-54EC-80D6-666D-467501638EED}"/>
              </a:ext>
            </a:extLst>
          </p:cNvPr>
          <p:cNvGrpSpPr/>
          <p:nvPr/>
        </p:nvGrpSpPr>
        <p:grpSpPr>
          <a:xfrm>
            <a:off x="10170853" y="1998184"/>
            <a:ext cx="1741418" cy="1642801"/>
            <a:chOff x="10170853" y="1998184"/>
            <a:chExt cx="1741418" cy="1642801"/>
          </a:xfrm>
        </p:grpSpPr>
        <p:sp>
          <p:nvSpPr>
            <p:cNvPr id="33" name="TextBox 32">
              <a:extLst>
                <a:ext uri="{FF2B5EF4-FFF2-40B4-BE49-F238E27FC236}">
                  <a16:creationId xmlns:a16="http://schemas.microsoft.com/office/drawing/2014/main" id="{4AFE94A8-7A4B-A141-B338-5DEA6C5F2464}"/>
                </a:ext>
              </a:extLst>
            </p:cNvPr>
            <p:cNvSpPr txBox="1"/>
            <p:nvPr/>
          </p:nvSpPr>
          <p:spPr bwMode="gray">
            <a:xfrm>
              <a:off x="10429875" y="1998184"/>
              <a:ext cx="1482396" cy="1109152"/>
            </a:xfrm>
            <a:prstGeom prst="rect">
              <a:avLst/>
            </a:prstGeom>
            <a:solidFill>
              <a:schemeClr val="bg1"/>
            </a:solidFill>
            <a:ln>
              <a:noFill/>
            </a:ln>
          </p:spPr>
          <p:txBody>
            <a:bodyPr vert="horz" wrap="square" lIns="0" tIns="0" rIns="0" bIns="0" rtlCol="0">
              <a:spAutoFit/>
            </a:bodyPr>
            <a:lstStyle/>
            <a:p>
              <a:pPr algn="l">
                <a:spcBef>
                  <a:spcPts val="600"/>
                </a:spcBef>
              </a:pPr>
              <a:endParaRPr lang="en-US" sz="1400" dirty="0"/>
            </a:p>
          </p:txBody>
        </p:sp>
        <p:sp>
          <p:nvSpPr>
            <p:cNvPr id="36" name="TextBox 35">
              <a:extLst>
                <a:ext uri="{FF2B5EF4-FFF2-40B4-BE49-F238E27FC236}">
                  <a16:creationId xmlns:a16="http://schemas.microsoft.com/office/drawing/2014/main" id="{C3DD1B80-8F92-273E-3E41-78243DFD5F01}"/>
                </a:ext>
              </a:extLst>
            </p:cNvPr>
            <p:cNvSpPr txBox="1"/>
            <p:nvPr/>
          </p:nvSpPr>
          <p:spPr bwMode="gray">
            <a:xfrm>
              <a:off x="10170853" y="2531833"/>
              <a:ext cx="1741418" cy="1109152"/>
            </a:xfrm>
            <a:prstGeom prst="rect">
              <a:avLst/>
            </a:prstGeom>
            <a:solidFill>
              <a:schemeClr val="bg1"/>
            </a:solidFill>
            <a:ln>
              <a:noFill/>
            </a:ln>
          </p:spPr>
          <p:txBody>
            <a:bodyPr vert="horz" wrap="square" lIns="0" tIns="0" rIns="0" bIns="0" rtlCol="0">
              <a:spAutoFit/>
            </a:bodyPr>
            <a:lstStyle/>
            <a:p>
              <a:pPr algn="l">
                <a:spcBef>
                  <a:spcPts val="600"/>
                </a:spcBef>
              </a:pPr>
              <a:endParaRPr lang="en-US" sz="1400" dirty="0"/>
            </a:p>
          </p:txBody>
        </p:sp>
      </p:grpSp>
      <p:sp>
        <p:nvSpPr>
          <p:cNvPr id="31" name="TextBox 30">
            <a:extLst>
              <a:ext uri="{FF2B5EF4-FFF2-40B4-BE49-F238E27FC236}">
                <a16:creationId xmlns:a16="http://schemas.microsoft.com/office/drawing/2014/main" id="{96872983-F2E2-51B8-5647-E4D6D63488B8}"/>
              </a:ext>
            </a:extLst>
          </p:cNvPr>
          <p:cNvSpPr txBox="1"/>
          <p:nvPr/>
        </p:nvSpPr>
        <p:spPr bwMode="gray">
          <a:xfrm>
            <a:off x="10130355" y="577168"/>
            <a:ext cx="323266" cy="856283"/>
          </a:xfrm>
          <a:prstGeom prst="rect">
            <a:avLst/>
          </a:prstGeom>
          <a:solidFill>
            <a:schemeClr val="bg1"/>
          </a:solidFill>
          <a:ln>
            <a:noFill/>
          </a:ln>
        </p:spPr>
        <p:txBody>
          <a:bodyPr vert="horz" wrap="square" lIns="0" tIns="0" rIns="0" bIns="0" rtlCol="0">
            <a:spAutoFit/>
          </a:bodyPr>
          <a:lstStyle/>
          <a:p>
            <a:pPr algn="l">
              <a:spcBef>
                <a:spcPts val="600"/>
              </a:spcBef>
            </a:pPr>
            <a:endParaRPr lang="en-US" sz="1400" dirty="0"/>
          </a:p>
        </p:txBody>
      </p:sp>
      <p:sp>
        <p:nvSpPr>
          <p:cNvPr id="30" name="TextBox 29">
            <a:extLst>
              <a:ext uri="{FF2B5EF4-FFF2-40B4-BE49-F238E27FC236}">
                <a16:creationId xmlns:a16="http://schemas.microsoft.com/office/drawing/2014/main" id="{9B32D697-5518-34CD-E146-28E1291E67CB}"/>
              </a:ext>
            </a:extLst>
          </p:cNvPr>
          <p:cNvSpPr txBox="1"/>
          <p:nvPr/>
        </p:nvSpPr>
        <p:spPr bwMode="gray">
          <a:xfrm>
            <a:off x="9503939" y="577166"/>
            <a:ext cx="818085" cy="1109152"/>
          </a:xfrm>
          <a:prstGeom prst="rect">
            <a:avLst/>
          </a:prstGeom>
          <a:solidFill>
            <a:schemeClr val="bg1"/>
          </a:solidFill>
          <a:ln>
            <a:noFill/>
          </a:ln>
        </p:spPr>
        <p:txBody>
          <a:bodyPr vert="horz" wrap="square" lIns="0" tIns="0" rIns="0" bIns="0" rtlCol="0">
            <a:spAutoFit/>
          </a:bodyPr>
          <a:lstStyle/>
          <a:p>
            <a:pPr algn="l">
              <a:spcBef>
                <a:spcPts val="600"/>
              </a:spcBef>
            </a:pPr>
            <a:endParaRPr lang="en-US" sz="1400" dirty="0"/>
          </a:p>
        </p:txBody>
      </p:sp>
      <p:sp>
        <p:nvSpPr>
          <p:cNvPr id="3" name="Title 2">
            <a:extLst>
              <a:ext uri="{FF2B5EF4-FFF2-40B4-BE49-F238E27FC236}">
                <a16:creationId xmlns:a16="http://schemas.microsoft.com/office/drawing/2014/main" id="{EA4181C5-BE30-6D6E-A893-A50C62A84F8F}"/>
              </a:ext>
            </a:extLst>
          </p:cNvPr>
          <p:cNvSpPr>
            <a:spLocks noGrp="1"/>
          </p:cNvSpPr>
          <p:nvPr>
            <p:ph type="title"/>
          </p:nvPr>
        </p:nvSpPr>
        <p:spPr>
          <a:xfrm>
            <a:off x="457199" y="555639"/>
            <a:ext cx="6032091" cy="304699"/>
          </a:xfrm>
        </p:spPr>
        <p:txBody>
          <a:bodyPr/>
          <a:lstStyle/>
          <a:p>
            <a:r>
              <a:rPr lang="en-US" dirty="0"/>
              <a:t>Soar Working Memory</a:t>
            </a:r>
          </a:p>
        </p:txBody>
      </p:sp>
      <p:sp>
        <p:nvSpPr>
          <p:cNvPr id="2" name="Content Placeholder 1">
            <a:extLst>
              <a:ext uri="{FF2B5EF4-FFF2-40B4-BE49-F238E27FC236}">
                <a16:creationId xmlns:a16="http://schemas.microsoft.com/office/drawing/2014/main" id="{577218BC-9DA6-F7A3-5B13-0311C8BC4FA2}"/>
              </a:ext>
            </a:extLst>
          </p:cNvPr>
          <p:cNvSpPr>
            <a:spLocks noGrp="1"/>
          </p:cNvSpPr>
          <p:nvPr>
            <p:ph idx="1"/>
          </p:nvPr>
        </p:nvSpPr>
        <p:spPr>
          <a:xfrm>
            <a:off x="599768" y="1557210"/>
            <a:ext cx="6853800" cy="3930085"/>
          </a:xfrm>
        </p:spPr>
        <p:txBody>
          <a:bodyPr>
            <a:normAutofit/>
          </a:bodyPr>
          <a:lstStyle/>
          <a:p>
            <a:r>
              <a:rPr lang="en-US" sz="3200" dirty="0"/>
              <a:t>A directed, cyclic graph with a single root node</a:t>
            </a:r>
          </a:p>
          <a:p>
            <a:pPr marL="285750" indent="-285750">
              <a:buFont typeface="Arial" panose="020B0604020202020204" pitchFamily="34" charset="0"/>
              <a:buChar char="•"/>
            </a:pPr>
            <a:r>
              <a:rPr lang="en-US" sz="3200" dirty="0"/>
              <a:t>The root is a “state” node</a:t>
            </a:r>
          </a:p>
          <a:p>
            <a:pPr marL="285750" indent="-285750">
              <a:buFont typeface="Arial" panose="020B0604020202020204" pitchFamily="34" charset="0"/>
              <a:buChar char="•"/>
            </a:pPr>
            <a:r>
              <a:rPr lang="en-US" sz="3200" dirty="0"/>
              <a:t>(State nodes will be explained later.)</a:t>
            </a:r>
          </a:p>
        </p:txBody>
      </p:sp>
      <p:sp>
        <p:nvSpPr>
          <p:cNvPr id="4" name="Oval 3">
            <a:extLst>
              <a:ext uri="{FF2B5EF4-FFF2-40B4-BE49-F238E27FC236}">
                <a16:creationId xmlns:a16="http://schemas.microsoft.com/office/drawing/2014/main" id="{0BBD6910-B1E2-7929-B759-FB4D5D556E45}"/>
              </a:ext>
            </a:extLst>
          </p:cNvPr>
          <p:cNvSpPr/>
          <p:nvPr/>
        </p:nvSpPr>
        <p:spPr bwMode="gray">
          <a:xfrm>
            <a:off x="7794216" y="702971"/>
            <a:ext cx="619432" cy="619432"/>
          </a:xfrm>
          <a:prstGeom prst="ellipse">
            <a:avLst/>
          </a:prstGeom>
          <a:solidFill>
            <a:schemeClr val="bg2"/>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1" i="0" u="none" baseline="0" dirty="0">
                <a:solidFill>
                  <a:schemeClr val="accent6"/>
                </a:solidFill>
              </a:rPr>
              <a:t>Root</a:t>
            </a:r>
          </a:p>
        </p:txBody>
      </p:sp>
      <p:sp>
        <p:nvSpPr>
          <p:cNvPr id="5" name="Oval 4">
            <a:extLst>
              <a:ext uri="{FF2B5EF4-FFF2-40B4-BE49-F238E27FC236}">
                <a16:creationId xmlns:a16="http://schemas.microsoft.com/office/drawing/2014/main" id="{66A672AD-2942-1222-AA1B-26F566B494D9}"/>
              </a:ext>
            </a:extLst>
          </p:cNvPr>
          <p:cNvSpPr/>
          <p:nvPr/>
        </p:nvSpPr>
        <p:spPr bwMode="gray">
          <a:xfrm>
            <a:off x="9623013" y="707988"/>
            <a:ext cx="619432" cy="619432"/>
          </a:xfrm>
          <a:prstGeom prst="ellipse">
            <a:avLst/>
          </a:prstGeom>
          <a:solidFill>
            <a:schemeClr val="bg2"/>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1" i="0" u="none" baseline="0" dirty="0">
                <a:solidFill>
                  <a:schemeClr val="accent6"/>
                </a:solidFill>
              </a:rPr>
              <a:t>I2</a:t>
            </a:r>
          </a:p>
        </p:txBody>
      </p:sp>
      <p:sp>
        <p:nvSpPr>
          <p:cNvPr id="6" name="Oval 5">
            <a:extLst>
              <a:ext uri="{FF2B5EF4-FFF2-40B4-BE49-F238E27FC236}">
                <a16:creationId xmlns:a16="http://schemas.microsoft.com/office/drawing/2014/main" id="{70D22434-C1D1-6287-5507-0E20EE4B529D}"/>
              </a:ext>
            </a:extLst>
          </p:cNvPr>
          <p:cNvSpPr/>
          <p:nvPr/>
        </p:nvSpPr>
        <p:spPr bwMode="gray">
          <a:xfrm>
            <a:off x="9623013" y="1701047"/>
            <a:ext cx="619432" cy="619432"/>
          </a:xfrm>
          <a:prstGeom prst="ellipse">
            <a:avLst/>
          </a:prstGeom>
          <a:solidFill>
            <a:schemeClr val="bg2"/>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1" i="0" u="none" baseline="0" dirty="0">
                <a:solidFill>
                  <a:schemeClr val="accent6"/>
                </a:solidFill>
              </a:rPr>
              <a:t>I3</a:t>
            </a:r>
          </a:p>
        </p:txBody>
      </p:sp>
      <p:sp>
        <p:nvSpPr>
          <p:cNvPr id="7" name="Oval 6">
            <a:extLst>
              <a:ext uri="{FF2B5EF4-FFF2-40B4-BE49-F238E27FC236}">
                <a16:creationId xmlns:a16="http://schemas.microsoft.com/office/drawing/2014/main" id="{9C0873D0-8844-BDC6-5CB0-D3A01BD762CD}"/>
              </a:ext>
            </a:extLst>
          </p:cNvPr>
          <p:cNvSpPr/>
          <p:nvPr/>
        </p:nvSpPr>
        <p:spPr bwMode="gray">
          <a:xfrm>
            <a:off x="8917147" y="2662150"/>
            <a:ext cx="619432" cy="619432"/>
          </a:xfrm>
          <a:prstGeom prst="ellipse">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1" i="0" u="none" baseline="0" dirty="0">
                <a:solidFill>
                  <a:schemeClr val="accent6"/>
                </a:solidFill>
              </a:rPr>
              <a:t>X1</a:t>
            </a:r>
          </a:p>
        </p:txBody>
      </p:sp>
      <p:sp>
        <p:nvSpPr>
          <p:cNvPr id="8" name="Oval 7">
            <a:extLst>
              <a:ext uri="{FF2B5EF4-FFF2-40B4-BE49-F238E27FC236}">
                <a16:creationId xmlns:a16="http://schemas.microsoft.com/office/drawing/2014/main" id="{75B5FAFB-29C8-CC70-D9C8-156436542CDC}"/>
              </a:ext>
            </a:extLst>
          </p:cNvPr>
          <p:cNvSpPr/>
          <p:nvPr/>
        </p:nvSpPr>
        <p:spPr bwMode="gray">
          <a:xfrm>
            <a:off x="9731168" y="3522252"/>
            <a:ext cx="619432" cy="619432"/>
          </a:xfrm>
          <a:prstGeom prst="ellipse">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1" i="0" u="none" baseline="0" dirty="0">
                <a:solidFill>
                  <a:schemeClr val="accent6"/>
                </a:solidFill>
              </a:rPr>
              <a:t>X2</a:t>
            </a:r>
          </a:p>
        </p:txBody>
      </p:sp>
      <p:sp>
        <p:nvSpPr>
          <p:cNvPr id="9" name="Oval 8">
            <a:extLst>
              <a:ext uri="{FF2B5EF4-FFF2-40B4-BE49-F238E27FC236}">
                <a16:creationId xmlns:a16="http://schemas.microsoft.com/office/drawing/2014/main" id="{AB3FC03E-AA16-D624-83A6-5C82A1B70B00}"/>
              </a:ext>
            </a:extLst>
          </p:cNvPr>
          <p:cNvSpPr/>
          <p:nvPr/>
        </p:nvSpPr>
        <p:spPr bwMode="gray">
          <a:xfrm>
            <a:off x="9731168" y="4678689"/>
            <a:ext cx="619432" cy="619432"/>
          </a:xfrm>
          <a:prstGeom prst="ellipse">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1" i="0" u="none" baseline="0" dirty="0">
                <a:solidFill>
                  <a:schemeClr val="accent6"/>
                </a:solidFill>
              </a:rPr>
              <a:t>X3</a:t>
            </a:r>
          </a:p>
        </p:txBody>
      </p:sp>
      <p:cxnSp>
        <p:nvCxnSpPr>
          <p:cNvPr id="11" name="Elbow Connector 10">
            <a:extLst>
              <a:ext uri="{FF2B5EF4-FFF2-40B4-BE49-F238E27FC236}">
                <a16:creationId xmlns:a16="http://schemas.microsoft.com/office/drawing/2014/main" id="{5B42D368-6D3A-2D14-1E9B-A113BAD7A59B}"/>
              </a:ext>
            </a:extLst>
          </p:cNvPr>
          <p:cNvCxnSpPr>
            <a:stCxn id="4" idx="6"/>
            <a:endCxn id="5" idx="2"/>
          </p:cNvCxnSpPr>
          <p:nvPr/>
        </p:nvCxnSpPr>
        <p:spPr bwMode="gray">
          <a:xfrm>
            <a:off x="8413648" y="1012687"/>
            <a:ext cx="1209365" cy="5017"/>
          </a:xfrm>
          <a:prstGeom prst="bentConnector3">
            <a:avLst/>
          </a:prstGeom>
          <a:ln w="38100" cap="rnd">
            <a:solidFill>
              <a:schemeClr val="tx1"/>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BA737286-B820-0B84-0BCC-62913EDE54C5}"/>
              </a:ext>
            </a:extLst>
          </p:cNvPr>
          <p:cNvCxnSpPr>
            <a:cxnSpLocks/>
            <a:stCxn id="4" idx="6"/>
            <a:endCxn id="6" idx="2"/>
          </p:cNvCxnSpPr>
          <p:nvPr/>
        </p:nvCxnSpPr>
        <p:spPr bwMode="gray">
          <a:xfrm>
            <a:off x="8413648" y="1012687"/>
            <a:ext cx="1209365" cy="998076"/>
          </a:xfrm>
          <a:prstGeom prst="bentConnector3">
            <a:avLst>
              <a:gd name="adj1" fmla="val 19106"/>
            </a:avLst>
          </a:prstGeom>
          <a:ln w="38100" cap="rnd">
            <a:solidFill>
              <a:schemeClr val="tx1"/>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2793E520-8BFD-9B03-7826-E5531759220C}"/>
              </a:ext>
            </a:extLst>
          </p:cNvPr>
          <p:cNvCxnSpPr>
            <a:cxnSpLocks/>
            <a:stCxn id="4" idx="4"/>
            <a:endCxn id="7" idx="2"/>
          </p:cNvCxnSpPr>
          <p:nvPr/>
        </p:nvCxnSpPr>
        <p:spPr bwMode="gray">
          <a:xfrm rot="16200000" flipH="1">
            <a:off x="7685808" y="1740526"/>
            <a:ext cx="1649463" cy="813215"/>
          </a:xfrm>
          <a:prstGeom prst="bentConnector2">
            <a:avLst/>
          </a:prstGeom>
          <a:ln w="38100" cap="rnd">
            <a:solidFill>
              <a:schemeClr val="tx1"/>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9BCC8E0-B6A7-AC20-8D23-B56921B7E391}"/>
              </a:ext>
            </a:extLst>
          </p:cNvPr>
          <p:cNvSpPr txBox="1"/>
          <p:nvPr/>
        </p:nvSpPr>
        <p:spPr bwMode="gray">
          <a:xfrm>
            <a:off x="8824367" y="760004"/>
            <a:ext cx="436017" cy="215444"/>
          </a:xfrm>
          <a:prstGeom prst="rect">
            <a:avLst/>
          </a:prstGeom>
          <a:noFill/>
        </p:spPr>
        <p:txBody>
          <a:bodyPr vert="horz" wrap="none" lIns="0" tIns="0" rIns="0" bIns="0" rtlCol="0">
            <a:spAutoFit/>
          </a:bodyPr>
          <a:lstStyle/>
          <a:p>
            <a:pPr algn="l">
              <a:spcBef>
                <a:spcPts val="600"/>
              </a:spcBef>
            </a:pPr>
            <a:r>
              <a:rPr lang="en-US" sz="1400" b="1" dirty="0"/>
              <a:t>input</a:t>
            </a:r>
          </a:p>
        </p:txBody>
      </p:sp>
      <p:sp>
        <p:nvSpPr>
          <p:cNvPr id="24" name="TextBox 23">
            <a:extLst>
              <a:ext uri="{FF2B5EF4-FFF2-40B4-BE49-F238E27FC236}">
                <a16:creationId xmlns:a16="http://schemas.microsoft.com/office/drawing/2014/main" id="{E736E095-4417-8965-0B59-025D54B4ADB3}"/>
              </a:ext>
            </a:extLst>
          </p:cNvPr>
          <p:cNvSpPr txBox="1"/>
          <p:nvPr/>
        </p:nvSpPr>
        <p:spPr bwMode="gray">
          <a:xfrm>
            <a:off x="8824367" y="1703574"/>
            <a:ext cx="554639" cy="215444"/>
          </a:xfrm>
          <a:prstGeom prst="rect">
            <a:avLst/>
          </a:prstGeom>
          <a:noFill/>
        </p:spPr>
        <p:txBody>
          <a:bodyPr vert="horz" wrap="none" lIns="0" tIns="0" rIns="0" bIns="0" rtlCol="0">
            <a:spAutoFit/>
          </a:bodyPr>
          <a:lstStyle/>
          <a:p>
            <a:pPr algn="l">
              <a:spcBef>
                <a:spcPts val="600"/>
              </a:spcBef>
            </a:pPr>
            <a:r>
              <a:rPr lang="en-US" sz="1400" b="1" dirty="0"/>
              <a:t>output</a:t>
            </a:r>
          </a:p>
        </p:txBody>
      </p:sp>
      <p:sp>
        <p:nvSpPr>
          <p:cNvPr id="25" name="TextBox 24">
            <a:extLst>
              <a:ext uri="{FF2B5EF4-FFF2-40B4-BE49-F238E27FC236}">
                <a16:creationId xmlns:a16="http://schemas.microsoft.com/office/drawing/2014/main" id="{73378872-CDC4-6BA9-8BDF-7FBA54BFD921}"/>
              </a:ext>
            </a:extLst>
          </p:cNvPr>
          <p:cNvSpPr txBox="1"/>
          <p:nvPr/>
        </p:nvSpPr>
        <p:spPr bwMode="gray">
          <a:xfrm>
            <a:off x="8161601" y="2716363"/>
            <a:ext cx="706925" cy="215444"/>
          </a:xfrm>
          <a:prstGeom prst="rect">
            <a:avLst/>
          </a:prstGeom>
          <a:noFill/>
        </p:spPr>
        <p:txBody>
          <a:bodyPr vert="horz" wrap="none" lIns="0" tIns="0" rIns="0" bIns="0" rtlCol="0">
            <a:spAutoFit/>
          </a:bodyPr>
          <a:lstStyle/>
          <a:p>
            <a:pPr algn="l">
              <a:spcBef>
                <a:spcPts val="600"/>
              </a:spcBef>
            </a:pPr>
            <a:r>
              <a:rPr lang="en-US" sz="1400" dirty="0"/>
              <a:t>solutions</a:t>
            </a:r>
          </a:p>
        </p:txBody>
      </p:sp>
      <p:cxnSp>
        <p:nvCxnSpPr>
          <p:cNvPr id="26" name="Elbow Connector 25">
            <a:extLst>
              <a:ext uri="{FF2B5EF4-FFF2-40B4-BE49-F238E27FC236}">
                <a16:creationId xmlns:a16="http://schemas.microsoft.com/office/drawing/2014/main" id="{F2BAFAE0-354F-0290-854D-2F6BFCF311CD}"/>
              </a:ext>
            </a:extLst>
          </p:cNvPr>
          <p:cNvCxnSpPr>
            <a:cxnSpLocks/>
            <a:stCxn id="7" idx="4"/>
            <a:endCxn id="8" idx="2"/>
          </p:cNvCxnSpPr>
          <p:nvPr/>
        </p:nvCxnSpPr>
        <p:spPr bwMode="gray">
          <a:xfrm rot="16200000" flipH="1">
            <a:off x="9203822" y="3304622"/>
            <a:ext cx="550386" cy="504305"/>
          </a:xfrm>
          <a:prstGeom prst="bentConnector2">
            <a:avLst/>
          </a:prstGeom>
          <a:ln w="38100" cap="rnd">
            <a:solidFill>
              <a:schemeClr val="tx1"/>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FD5DD09C-41EE-B623-CBA2-DF9C48D18604}"/>
              </a:ext>
            </a:extLst>
          </p:cNvPr>
          <p:cNvCxnSpPr>
            <a:cxnSpLocks/>
            <a:stCxn id="7" idx="4"/>
            <a:endCxn id="9" idx="2"/>
          </p:cNvCxnSpPr>
          <p:nvPr/>
        </p:nvCxnSpPr>
        <p:spPr bwMode="gray">
          <a:xfrm rot="16200000" flipH="1">
            <a:off x="8625604" y="3882840"/>
            <a:ext cx="1706823" cy="504305"/>
          </a:xfrm>
          <a:prstGeom prst="bentConnector2">
            <a:avLst/>
          </a:prstGeom>
          <a:ln w="38100" cap="rnd">
            <a:solidFill>
              <a:schemeClr val="tx1"/>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E08F71C-F2A6-12EB-19B7-41D8038BB6EC}"/>
              </a:ext>
            </a:extLst>
          </p:cNvPr>
          <p:cNvSpPr txBox="1"/>
          <p:nvPr/>
        </p:nvSpPr>
        <p:spPr bwMode="gray">
          <a:xfrm>
            <a:off x="9308005" y="3566399"/>
            <a:ext cx="338234" cy="215444"/>
          </a:xfrm>
          <a:prstGeom prst="rect">
            <a:avLst/>
          </a:prstGeom>
          <a:noFill/>
        </p:spPr>
        <p:txBody>
          <a:bodyPr vert="horz" wrap="none" lIns="0" tIns="0" rIns="0" bIns="0" rtlCol="0">
            <a:spAutoFit/>
          </a:bodyPr>
          <a:lstStyle/>
          <a:p>
            <a:pPr algn="l">
              <a:spcBef>
                <a:spcPts val="600"/>
              </a:spcBef>
            </a:pPr>
            <a:r>
              <a:rPr lang="en-US" sz="1400" dirty="0"/>
              <a:t>item</a:t>
            </a:r>
          </a:p>
        </p:txBody>
      </p:sp>
      <p:sp>
        <p:nvSpPr>
          <p:cNvPr id="35" name="TextBox 34">
            <a:extLst>
              <a:ext uri="{FF2B5EF4-FFF2-40B4-BE49-F238E27FC236}">
                <a16:creationId xmlns:a16="http://schemas.microsoft.com/office/drawing/2014/main" id="{6671A605-3129-B486-7DED-B82D245D869E}"/>
              </a:ext>
            </a:extLst>
          </p:cNvPr>
          <p:cNvSpPr txBox="1"/>
          <p:nvPr/>
        </p:nvSpPr>
        <p:spPr bwMode="gray">
          <a:xfrm>
            <a:off x="9308005" y="4732617"/>
            <a:ext cx="338234" cy="215444"/>
          </a:xfrm>
          <a:prstGeom prst="rect">
            <a:avLst/>
          </a:prstGeom>
          <a:noFill/>
        </p:spPr>
        <p:txBody>
          <a:bodyPr vert="horz" wrap="none" lIns="0" tIns="0" rIns="0" bIns="0" rtlCol="0">
            <a:spAutoFit/>
          </a:bodyPr>
          <a:lstStyle/>
          <a:p>
            <a:pPr algn="l">
              <a:spcBef>
                <a:spcPts val="600"/>
              </a:spcBef>
            </a:pPr>
            <a:r>
              <a:rPr lang="en-US" sz="1400" dirty="0"/>
              <a:t>item</a:t>
            </a:r>
          </a:p>
        </p:txBody>
      </p:sp>
      <p:cxnSp>
        <p:nvCxnSpPr>
          <p:cNvPr id="38" name="Elbow Connector 37">
            <a:extLst>
              <a:ext uri="{FF2B5EF4-FFF2-40B4-BE49-F238E27FC236}">
                <a16:creationId xmlns:a16="http://schemas.microsoft.com/office/drawing/2014/main" id="{B8C743A3-59C4-219B-379D-1AF2FF7424C3}"/>
              </a:ext>
            </a:extLst>
          </p:cNvPr>
          <p:cNvCxnSpPr>
            <a:cxnSpLocks/>
            <a:stCxn id="6" idx="6"/>
            <a:endCxn id="82" idx="1"/>
          </p:cNvCxnSpPr>
          <p:nvPr/>
        </p:nvCxnSpPr>
        <p:spPr bwMode="gray">
          <a:xfrm>
            <a:off x="10242445" y="2010763"/>
            <a:ext cx="894243" cy="527"/>
          </a:xfrm>
          <a:prstGeom prst="bentConnector3">
            <a:avLst>
              <a:gd name="adj1" fmla="val 50000"/>
            </a:avLst>
          </a:prstGeom>
          <a:ln w="38100" cap="rnd">
            <a:solidFill>
              <a:schemeClr val="tx1"/>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1C9CE12-01D5-271D-39C5-78B230AF9743}"/>
              </a:ext>
            </a:extLst>
          </p:cNvPr>
          <p:cNvSpPr txBox="1"/>
          <p:nvPr/>
        </p:nvSpPr>
        <p:spPr bwMode="gray">
          <a:xfrm>
            <a:off x="11136688" y="3616525"/>
            <a:ext cx="575479" cy="430887"/>
          </a:xfrm>
          <a:prstGeom prst="rect">
            <a:avLst/>
          </a:prstGeom>
          <a:noFill/>
        </p:spPr>
        <p:txBody>
          <a:bodyPr vert="horz" wrap="none" lIns="0" tIns="0" rIns="0" bIns="0" rtlCol="0">
            <a:spAutoFit/>
          </a:bodyPr>
          <a:lstStyle/>
          <a:p>
            <a:pPr algn="l">
              <a:spcBef>
                <a:spcPts val="600"/>
              </a:spcBef>
            </a:pPr>
            <a:r>
              <a:rPr lang="en-US" sz="1400" dirty="0"/>
              <a:t>“rubber</a:t>
            </a:r>
            <a:br>
              <a:rPr lang="en-US" sz="1400" dirty="0"/>
            </a:br>
            <a:r>
              <a:rPr lang="en-US" sz="1400" dirty="0"/>
              <a:t>ducks”</a:t>
            </a:r>
          </a:p>
        </p:txBody>
      </p:sp>
      <p:cxnSp>
        <p:nvCxnSpPr>
          <p:cNvPr id="44" name="Elbow Connector 43">
            <a:extLst>
              <a:ext uri="{FF2B5EF4-FFF2-40B4-BE49-F238E27FC236}">
                <a16:creationId xmlns:a16="http://schemas.microsoft.com/office/drawing/2014/main" id="{6F18901B-499B-7BED-C0D5-A7CE88A02E1C}"/>
              </a:ext>
            </a:extLst>
          </p:cNvPr>
          <p:cNvCxnSpPr>
            <a:cxnSpLocks/>
            <a:stCxn id="8" idx="6"/>
            <a:endCxn id="43" idx="1"/>
          </p:cNvCxnSpPr>
          <p:nvPr/>
        </p:nvCxnSpPr>
        <p:spPr bwMode="gray">
          <a:xfrm>
            <a:off x="10350600" y="3831968"/>
            <a:ext cx="786088" cy="1"/>
          </a:xfrm>
          <a:prstGeom prst="bentConnector3">
            <a:avLst>
              <a:gd name="adj1" fmla="val 50000"/>
            </a:avLst>
          </a:prstGeom>
          <a:ln w="38100" cap="rnd">
            <a:solidFill>
              <a:schemeClr val="tx1"/>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368112B-75E2-1E58-2330-0DA2D45DE1EA}"/>
              </a:ext>
            </a:extLst>
          </p:cNvPr>
          <p:cNvSpPr txBox="1"/>
          <p:nvPr/>
        </p:nvSpPr>
        <p:spPr bwMode="gray">
          <a:xfrm>
            <a:off x="10468589" y="3569110"/>
            <a:ext cx="447238" cy="215444"/>
          </a:xfrm>
          <a:prstGeom prst="rect">
            <a:avLst/>
          </a:prstGeom>
          <a:noFill/>
        </p:spPr>
        <p:txBody>
          <a:bodyPr vert="horz" wrap="none" lIns="0" tIns="0" rIns="0" bIns="0" rtlCol="0">
            <a:spAutoFit/>
          </a:bodyPr>
          <a:lstStyle/>
          <a:p>
            <a:pPr algn="l">
              <a:spcBef>
                <a:spcPts val="600"/>
              </a:spcBef>
            </a:pPr>
            <a:r>
              <a:rPr lang="en-US" sz="1400" dirty="0"/>
              <a:t>name</a:t>
            </a:r>
          </a:p>
        </p:txBody>
      </p:sp>
      <p:cxnSp>
        <p:nvCxnSpPr>
          <p:cNvPr id="50" name="Elbow Connector 49">
            <a:extLst>
              <a:ext uri="{FF2B5EF4-FFF2-40B4-BE49-F238E27FC236}">
                <a16:creationId xmlns:a16="http://schemas.microsoft.com/office/drawing/2014/main" id="{3976959A-C9C2-74E1-D372-61E9260E55AA}"/>
              </a:ext>
            </a:extLst>
          </p:cNvPr>
          <p:cNvCxnSpPr>
            <a:cxnSpLocks/>
            <a:stCxn id="8" idx="4"/>
            <a:endCxn id="9" idx="0"/>
          </p:cNvCxnSpPr>
          <p:nvPr/>
        </p:nvCxnSpPr>
        <p:spPr bwMode="gray">
          <a:xfrm rot="5400000">
            <a:off x="9772382" y="4410186"/>
            <a:ext cx="537005" cy="12700"/>
          </a:xfrm>
          <a:prstGeom prst="bentConnector3">
            <a:avLst>
              <a:gd name="adj1" fmla="val 50000"/>
            </a:avLst>
          </a:prstGeom>
          <a:ln w="38100" cap="rnd">
            <a:solidFill>
              <a:schemeClr val="tx1"/>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DA8BEF2-931F-E2BA-7216-9B9AA685B8C2}"/>
              </a:ext>
            </a:extLst>
          </p:cNvPr>
          <p:cNvSpPr txBox="1"/>
          <p:nvPr/>
        </p:nvSpPr>
        <p:spPr bwMode="gray">
          <a:xfrm>
            <a:off x="10130355" y="4302464"/>
            <a:ext cx="338234" cy="215444"/>
          </a:xfrm>
          <a:prstGeom prst="rect">
            <a:avLst/>
          </a:prstGeom>
          <a:noFill/>
        </p:spPr>
        <p:txBody>
          <a:bodyPr vert="horz" wrap="none" lIns="0" tIns="0" rIns="0" bIns="0" rtlCol="0">
            <a:spAutoFit/>
          </a:bodyPr>
          <a:lstStyle/>
          <a:p>
            <a:pPr algn="l">
              <a:spcBef>
                <a:spcPts val="600"/>
              </a:spcBef>
            </a:pPr>
            <a:r>
              <a:rPr lang="en-US" sz="1400" dirty="0"/>
              <a:t>next</a:t>
            </a:r>
          </a:p>
        </p:txBody>
      </p:sp>
      <p:cxnSp>
        <p:nvCxnSpPr>
          <p:cNvPr id="56" name="Elbow Connector 55">
            <a:extLst>
              <a:ext uri="{FF2B5EF4-FFF2-40B4-BE49-F238E27FC236}">
                <a16:creationId xmlns:a16="http://schemas.microsoft.com/office/drawing/2014/main" id="{CDACF508-E605-E11B-31AA-FBD4E8534A14}"/>
              </a:ext>
            </a:extLst>
          </p:cNvPr>
          <p:cNvCxnSpPr>
            <a:cxnSpLocks/>
            <a:stCxn id="9" idx="4"/>
            <a:endCxn id="7" idx="3"/>
          </p:cNvCxnSpPr>
          <p:nvPr/>
        </p:nvCxnSpPr>
        <p:spPr bwMode="gray">
          <a:xfrm rot="5400000" flipH="1">
            <a:off x="8470746" y="3727984"/>
            <a:ext cx="2107253" cy="1033023"/>
          </a:xfrm>
          <a:prstGeom prst="bentConnector3">
            <a:avLst>
              <a:gd name="adj1" fmla="val -10848"/>
            </a:avLst>
          </a:prstGeom>
          <a:ln w="38100" cap="rnd">
            <a:solidFill>
              <a:schemeClr val="tx1"/>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633DC2E-F044-5AEF-A6AB-F3C2802A8B3B}"/>
              </a:ext>
            </a:extLst>
          </p:cNvPr>
          <p:cNvSpPr txBox="1"/>
          <p:nvPr/>
        </p:nvSpPr>
        <p:spPr bwMode="gray">
          <a:xfrm>
            <a:off x="9168177" y="5271851"/>
            <a:ext cx="506549" cy="215444"/>
          </a:xfrm>
          <a:prstGeom prst="rect">
            <a:avLst/>
          </a:prstGeom>
          <a:noFill/>
        </p:spPr>
        <p:txBody>
          <a:bodyPr vert="horz" wrap="none" lIns="0" tIns="0" rIns="0" bIns="0" rtlCol="0">
            <a:spAutoFit/>
          </a:bodyPr>
          <a:lstStyle/>
          <a:p>
            <a:pPr algn="l">
              <a:spcBef>
                <a:spcPts val="600"/>
              </a:spcBef>
            </a:pPr>
            <a:r>
              <a:rPr lang="en-US" sz="1400" dirty="0"/>
              <a:t>parent</a:t>
            </a:r>
          </a:p>
        </p:txBody>
      </p:sp>
      <p:sp>
        <p:nvSpPr>
          <p:cNvPr id="64" name="TextBox 63">
            <a:extLst>
              <a:ext uri="{FF2B5EF4-FFF2-40B4-BE49-F238E27FC236}">
                <a16:creationId xmlns:a16="http://schemas.microsoft.com/office/drawing/2014/main" id="{46D4F1C4-8634-873E-1724-5CB38A96E32C}"/>
              </a:ext>
            </a:extLst>
          </p:cNvPr>
          <p:cNvSpPr txBox="1"/>
          <p:nvPr/>
        </p:nvSpPr>
        <p:spPr bwMode="gray">
          <a:xfrm>
            <a:off x="11136688" y="4772962"/>
            <a:ext cx="657231" cy="430887"/>
          </a:xfrm>
          <a:prstGeom prst="rect">
            <a:avLst/>
          </a:prstGeom>
          <a:noFill/>
        </p:spPr>
        <p:txBody>
          <a:bodyPr vert="horz" wrap="none" lIns="0" tIns="0" rIns="0" bIns="0" rtlCol="0">
            <a:spAutoFit/>
          </a:bodyPr>
          <a:lstStyle/>
          <a:p>
            <a:pPr algn="l">
              <a:spcBef>
                <a:spcPts val="600"/>
              </a:spcBef>
            </a:pPr>
            <a:r>
              <a:rPr lang="en-US" sz="1400" dirty="0"/>
              <a:t>“more </a:t>
            </a:r>
            <a:br>
              <a:rPr lang="en-US" sz="1400" dirty="0"/>
            </a:br>
            <a:r>
              <a:rPr lang="en-US" sz="1400" dirty="0"/>
              <a:t>cowbell”</a:t>
            </a:r>
          </a:p>
        </p:txBody>
      </p:sp>
      <p:cxnSp>
        <p:nvCxnSpPr>
          <p:cNvPr id="65" name="Elbow Connector 64">
            <a:extLst>
              <a:ext uri="{FF2B5EF4-FFF2-40B4-BE49-F238E27FC236}">
                <a16:creationId xmlns:a16="http://schemas.microsoft.com/office/drawing/2014/main" id="{069F6290-710E-BE4A-A337-B905BD055836}"/>
              </a:ext>
            </a:extLst>
          </p:cNvPr>
          <p:cNvCxnSpPr>
            <a:cxnSpLocks/>
            <a:stCxn id="9" idx="6"/>
            <a:endCxn id="64" idx="1"/>
          </p:cNvCxnSpPr>
          <p:nvPr/>
        </p:nvCxnSpPr>
        <p:spPr bwMode="gray">
          <a:xfrm>
            <a:off x="10350600" y="4988405"/>
            <a:ext cx="786088" cy="1"/>
          </a:xfrm>
          <a:prstGeom prst="bentConnector3">
            <a:avLst>
              <a:gd name="adj1" fmla="val 50000"/>
            </a:avLst>
          </a:prstGeom>
          <a:ln w="38100" cap="rnd">
            <a:solidFill>
              <a:schemeClr val="tx1"/>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CD8EB9B-7142-0F9D-264F-6BD850F32956}"/>
              </a:ext>
            </a:extLst>
          </p:cNvPr>
          <p:cNvSpPr txBox="1"/>
          <p:nvPr/>
        </p:nvSpPr>
        <p:spPr bwMode="gray">
          <a:xfrm>
            <a:off x="10468589" y="4725547"/>
            <a:ext cx="447238" cy="215444"/>
          </a:xfrm>
          <a:prstGeom prst="rect">
            <a:avLst/>
          </a:prstGeom>
          <a:noFill/>
        </p:spPr>
        <p:txBody>
          <a:bodyPr vert="horz" wrap="none" lIns="0" tIns="0" rIns="0" bIns="0" rtlCol="0">
            <a:spAutoFit/>
          </a:bodyPr>
          <a:lstStyle/>
          <a:p>
            <a:pPr algn="l">
              <a:spcBef>
                <a:spcPts val="600"/>
              </a:spcBef>
            </a:pPr>
            <a:r>
              <a:rPr lang="en-US" sz="1400" dirty="0"/>
              <a:t>name</a:t>
            </a:r>
          </a:p>
        </p:txBody>
      </p:sp>
      <p:cxnSp>
        <p:nvCxnSpPr>
          <p:cNvPr id="73" name="Elbow Connector 72">
            <a:extLst>
              <a:ext uri="{FF2B5EF4-FFF2-40B4-BE49-F238E27FC236}">
                <a16:creationId xmlns:a16="http://schemas.microsoft.com/office/drawing/2014/main" id="{FAFDEE68-799C-0842-1271-325F1D2D93E0}"/>
              </a:ext>
            </a:extLst>
          </p:cNvPr>
          <p:cNvCxnSpPr>
            <a:cxnSpLocks/>
            <a:stCxn id="5" idx="6"/>
            <a:endCxn id="76" idx="1"/>
          </p:cNvCxnSpPr>
          <p:nvPr/>
        </p:nvCxnSpPr>
        <p:spPr bwMode="gray">
          <a:xfrm>
            <a:off x="10242445" y="1017704"/>
            <a:ext cx="913094" cy="4985"/>
          </a:xfrm>
          <a:prstGeom prst="bentConnector3">
            <a:avLst>
              <a:gd name="adj1" fmla="val 50000"/>
            </a:avLst>
          </a:prstGeom>
          <a:ln w="38100" cap="rnd">
            <a:solidFill>
              <a:schemeClr val="tx1"/>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01C2144B-471F-5F69-0782-0F0613D4D394}"/>
              </a:ext>
            </a:extLst>
          </p:cNvPr>
          <p:cNvSpPr txBox="1"/>
          <p:nvPr/>
        </p:nvSpPr>
        <p:spPr bwMode="gray">
          <a:xfrm>
            <a:off x="11155539" y="914967"/>
            <a:ext cx="520976" cy="215444"/>
          </a:xfrm>
          <a:prstGeom prst="rect">
            <a:avLst/>
          </a:prstGeom>
          <a:noFill/>
        </p:spPr>
        <p:txBody>
          <a:bodyPr vert="horz" wrap="none" lIns="0" tIns="0" rIns="0" bIns="0" rtlCol="0">
            <a:spAutoFit/>
          </a:bodyPr>
          <a:lstStyle/>
          <a:p>
            <a:pPr algn="l">
              <a:spcBef>
                <a:spcPts val="600"/>
              </a:spcBef>
            </a:pPr>
            <a:r>
              <a:rPr lang="en-US" sz="1400" dirty="0"/>
              <a:t>”fever”</a:t>
            </a:r>
          </a:p>
        </p:txBody>
      </p:sp>
      <p:cxnSp>
        <p:nvCxnSpPr>
          <p:cNvPr id="79" name="Elbow Connector 78">
            <a:extLst>
              <a:ext uri="{FF2B5EF4-FFF2-40B4-BE49-F238E27FC236}">
                <a16:creationId xmlns:a16="http://schemas.microsoft.com/office/drawing/2014/main" id="{3A68CAA7-600A-0BC8-74B8-304FD54DA135}"/>
              </a:ext>
            </a:extLst>
          </p:cNvPr>
          <p:cNvCxnSpPr>
            <a:cxnSpLocks/>
            <a:stCxn id="6" idx="4"/>
            <a:endCxn id="7" idx="6"/>
          </p:cNvCxnSpPr>
          <p:nvPr/>
        </p:nvCxnSpPr>
        <p:spPr bwMode="gray">
          <a:xfrm rot="5400000">
            <a:off x="9408961" y="2448097"/>
            <a:ext cx="651387" cy="396150"/>
          </a:xfrm>
          <a:prstGeom prst="bentConnector2">
            <a:avLst/>
          </a:prstGeom>
          <a:ln w="38100" cap="rnd">
            <a:solidFill>
              <a:schemeClr val="tx1"/>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714EE8A-9850-8160-03CF-416B62E3B67A}"/>
              </a:ext>
            </a:extLst>
          </p:cNvPr>
          <p:cNvSpPr txBox="1"/>
          <p:nvPr/>
        </p:nvSpPr>
        <p:spPr bwMode="gray">
          <a:xfrm>
            <a:off x="11136688" y="1903568"/>
            <a:ext cx="641201" cy="215444"/>
          </a:xfrm>
          <a:prstGeom prst="rect">
            <a:avLst/>
          </a:prstGeom>
          <a:noFill/>
        </p:spPr>
        <p:txBody>
          <a:bodyPr vert="horz" wrap="none" lIns="0" tIns="0" rIns="0" bIns="0" rtlCol="0">
            <a:spAutoFit/>
          </a:bodyPr>
          <a:lstStyle/>
          <a:p>
            <a:pPr algn="l">
              <a:spcBef>
                <a:spcPts val="600"/>
              </a:spcBef>
            </a:pPr>
            <a:r>
              <a:rPr lang="en-US" sz="1400" dirty="0"/>
              <a:t>“solved”</a:t>
            </a:r>
          </a:p>
        </p:txBody>
      </p:sp>
      <p:sp>
        <p:nvSpPr>
          <p:cNvPr id="83" name="TextBox 82">
            <a:extLst>
              <a:ext uri="{FF2B5EF4-FFF2-40B4-BE49-F238E27FC236}">
                <a16:creationId xmlns:a16="http://schemas.microsoft.com/office/drawing/2014/main" id="{2AEB2795-B332-A2FF-6C9C-5322DE373AED}"/>
              </a:ext>
            </a:extLst>
          </p:cNvPr>
          <p:cNvSpPr txBox="1"/>
          <p:nvPr/>
        </p:nvSpPr>
        <p:spPr bwMode="gray">
          <a:xfrm>
            <a:off x="10453621" y="1748183"/>
            <a:ext cx="477695" cy="215444"/>
          </a:xfrm>
          <a:prstGeom prst="rect">
            <a:avLst/>
          </a:prstGeom>
          <a:noFill/>
        </p:spPr>
        <p:txBody>
          <a:bodyPr vert="horz" wrap="none" lIns="0" tIns="0" rIns="0" bIns="0" rtlCol="0">
            <a:spAutoFit/>
          </a:bodyPr>
          <a:lstStyle/>
          <a:p>
            <a:pPr algn="l">
              <a:spcBef>
                <a:spcPts val="600"/>
              </a:spcBef>
            </a:pPr>
            <a:r>
              <a:rPr lang="en-US" sz="1400" dirty="0"/>
              <a:t>status</a:t>
            </a:r>
          </a:p>
        </p:txBody>
      </p:sp>
      <p:sp>
        <p:nvSpPr>
          <p:cNvPr id="84" name="TextBox 83">
            <a:extLst>
              <a:ext uri="{FF2B5EF4-FFF2-40B4-BE49-F238E27FC236}">
                <a16:creationId xmlns:a16="http://schemas.microsoft.com/office/drawing/2014/main" id="{D3200E9F-0588-D940-5661-46A0F067A3FB}"/>
              </a:ext>
            </a:extLst>
          </p:cNvPr>
          <p:cNvSpPr txBox="1"/>
          <p:nvPr/>
        </p:nvSpPr>
        <p:spPr bwMode="gray">
          <a:xfrm>
            <a:off x="10453621" y="760004"/>
            <a:ext cx="646011" cy="215444"/>
          </a:xfrm>
          <a:prstGeom prst="rect">
            <a:avLst/>
          </a:prstGeom>
          <a:noFill/>
        </p:spPr>
        <p:txBody>
          <a:bodyPr vert="horz" wrap="none" lIns="0" tIns="0" rIns="0" bIns="0" rtlCol="0">
            <a:spAutoFit/>
          </a:bodyPr>
          <a:lstStyle/>
          <a:p>
            <a:pPr algn="l">
              <a:spcBef>
                <a:spcPts val="600"/>
              </a:spcBef>
            </a:pPr>
            <a:r>
              <a:rPr lang="en-US" sz="1400" dirty="0"/>
              <a:t>problem</a:t>
            </a:r>
          </a:p>
        </p:txBody>
      </p:sp>
      <p:cxnSp>
        <p:nvCxnSpPr>
          <p:cNvPr id="95" name="Straight Connector 94">
            <a:extLst>
              <a:ext uri="{FF2B5EF4-FFF2-40B4-BE49-F238E27FC236}">
                <a16:creationId xmlns:a16="http://schemas.microsoft.com/office/drawing/2014/main" id="{8F9873D3-69D6-4A91-5AA7-980961E7B0C6}"/>
              </a:ext>
            </a:extLst>
          </p:cNvPr>
          <p:cNvCxnSpPr>
            <a:cxnSpLocks/>
            <a:stCxn id="13" idx="3"/>
            <a:endCxn id="93" idx="1"/>
          </p:cNvCxnSpPr>
          <p:nvPr/>
        </p:nvCxnSpPr>
        <p:spPr bwMode="gray">
          <a:xfrm>
            <a:off x="7393859" y="868554"/>
            <a:ext cx="282367" cy="612764"/>
          </a:xfrm>
          <a:prstGeom prst="line">
            <a:avLst/>
          </a:prstGeom>
          <a:ln w="38100" cap="rnd">
            <a:solidFill>
              <a:schemeClr val="accent6"/>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09A8332-8950-F51F-BA72-2EC364B10D34}"/>
              </a:ext>
            </a:extLst>
          </p:cNvPr>
          <p:cNvSpPr txBox="1"/>
          <p:nvPr/>
        </p:nvSpPr>
        <p:spPr bwMode="gray">
          <a:xfrm>
            <a:off x="6086381" y="560777"/>
            <a:ext cx="1307478" cy="615553"/>
          </a:xfrm>
          <a:prstGeom prst="rect">
            <a:avLst/>
          </a:prstGeom>
          <a:gradFill>
            <a:gsLst>
              <a:gs pos="2000">
                <a:srgbClr val="007C89"/>
              </a:gs>
              <a:gs pos="100000">
                <a:schemeClr val="accent6"/>
              </a:gs>
              <a:gs pos="78000">
                <a:srgbClr val="007C89"/>
              </a:gs>
            </a:gsLst>
            <a:lin ang="5400000" scaled="0"/>
          </a:gradFill>
        </p:spPr>
        <p:style>
          <a:lnRef idx="1">
            <a:schemeClr val="dk1"/>
          </a:lnRef>
          <a:fillRef idx="3">
            <a:schemeClr val="dk1"/>
          </a:fillRef>
          <a:effectRef idx="2">
            <a:schemeClr val="dk1"/>
          </a:effectRef>
          <a:fontRef idx="minor">
            <a:schemeClr val="lt1"/>
          </a:fontRef>
        </p:style>
        <p:txBody>
          <a:bodyPr vert="horz" wrap="square" lIns="91440" tIns="91440" rIns="91440" bIns="91440" rtlCol="0">
            <a:spAutoFit/>
          </a:bodyPr>
          <a:lstStyle/>
          <a:p>
            <a:pPr algn="ctr">
              <a:spcBef>
                <a:spcPts val="600"/>
              </a:spcBef>
            </a:pPr>
            <a:r>
              <a:rPr lang="en-US" sz="1400" b="1" dirty="0"/>
              <a:t>Provided by Architecture</a:t>
            </a:r>
          </a:p>
        </p:txBody>
      </p:sp>
      <p:sp>
        <p:nvSpPr>
          <p:cNvPr id="15" name="TextBox 14">
            <a:extLst>
              <a:ext uri="{FF2B5EF4-FFF2-40B4-BE49-F238E27FC236}">
                <a16:creationId xmlns:a16="http://schemas.microsoft.com/office/drawing/2014/main" id="{68676FCE-75B9-9AB3-34DD-997ECB3746F5}"/>
              </a:ext>
            </a:extLst>
          </p:cNvPr>
          <p:cNvSpPr txBox="1"/>
          <p:nvPr/>
        </p:nvSpPr>
        <p:spPr bwMode="gray">
          <a:xfrm>
            <a:off x="10005037" y="2545474"/>
            <a:ext cx="735779" cy="215444"/>
          </a:xfrm>
          <a:prstGeom prst="rect">
            <a:avLst/>
          </a:prstGeom>
          <a:noFill/>
        </p:spPr>
        <p:txBody>
          <a:bodyPr vert="horz" wrap="none" lIns="0" tIns="0" rIns="0" bIns="0" rtlCol="0">
            <a:spAutoFit/>
          </a:bodyPr>
          <a:lstStyle/>
          <a:p>
            <a:pPr algn="l">
              <a:spcBef>
                <a:spcPts val="600"/>
              </a:spcBef>
            </a:pPr>
            <a:r>
              <a:rPr lang="en-US" sz="1400" dirty="0"/>
              <a:t>response</a:t>
            </a:r>
          </a:p>
        </p:txBody>
      </p:sp>
      <p:sp>
        <p:nvSpPr>
          <p:cNvPr id="19" name="Rectangle 18">
            <a:extLst>
              <a:ext uri="{FF2B5EF4-FFF2-40B4-BE49-F238E27FC236}">
                <a16:creationId xmlns:a16="http://schemas.microsoft.com/office/drawing/2014/main" id="{878188D7-B8CC-D811-F760-AD8B68A44DA6}"/>
              </a:ext>
            </a:extLst>
          </p:cNvPr>
          <p:cNvSpPr/>
          <p:nvPr/>
        </p:nvSpPr>
        <p:spPr bwMode="gray">
          <a:xfrm>
            <a:off x="6153974" y="5322389"/>
            <a:ext cx="1225889" cy="644659"/>
          </a:xfrm>
          <a:prstGeom prst="rect">
            <a:avLst/>
          </a:prstGeom>
          <a:solidFill>
            <a:schemeClr val="bg2"/>
          </a:solid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400" b="1" dirty="0">
                <a:solidFill>
                  <a:schemeClr val="accent6"/>
                </a:solidFill>
                <a:latin typeface="+mj-lt"/>
                <a:ea typeface="Menlo" panose="020B0609030804020204" pitchFamily="49" charset="0"/>
                <a:cs typeface="Menlo" panose="020B0609030804020204" pitchFamily="49" charset="0"/>
              </a:rPr>
              <a:t>Created by Rules</a:t>
            </a:r>
            <a:endParaRPr lang="en-US" sz="1400" b="1" i="1" dirty="0">
              <a:solidFill>
                <a:schemeClr val="accent6"/>
              </a:solidFill>
              <a:latin typeface="+mj-lt"/>
              <a:ea typeface="Menlo" panose="020B0609030804020204" pitchFamily="49" charset="0"/>
              <a:cs typeface="Menlo" panose="020B0609030804020204" pitchFamily="49" charset="0"/>
            </a:endParaRPr>
          </a:p>
        </p:txBody>
      </p:sp>
      <p:cxnSp>
        <p:nvCxnSpPr>
          <p:cNvPr id="21" name="Straight Connector 20">
            <a:extLst>
              <a:ext uri="{FF2B5EF4-FFF2-40B4-BE49-F238E27FC236}">
                <a16:creationId xmlns:a16="http://schemas.microsoft.com/office/drawing/2014/main" id="{6D91D29D-054E-3523-4153-BF3438B5C971}"/>
              </a:ext>
            </a:extLst>
          </p:cNvPr>
          <p:cNvCxnSpPr>
            <a:cxnSpLocks/>
            <a:stCxn id="19" idx="3"/>
            <a:endCxn id="10" idx="1"/>
          </p:cNvCxnSpPr>
          <p:nvPr/>
        </p:nvCxnSpPr>
        <p:spPr bwMode="gray">
          <a:xfrm flipV="1">
            <a:off x="7379863" y="4233820"/>
            <a:ext cx="296362" cy="1410899"/>
          </a:xfrm>
          <a:prstGeom prst="line">
            <a:avLst/>
          </a:prstGeom>
          <a:ln w="3810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8224346"/>
      </p:ext>
    </p:extLst>
  </p:cSld>
  <p:clrMapOvr>
    <a:masterClrMapping/>
  </p:clrMapOvr>
</p:sld>
</file>

<file path=ppt/theme/theme1.xml><?xml version="1.0" encoding="utf-8"?>
<a:theme xmlns:a="http://schemas.openxmlformats.org/drawingml/2006/main" name="Optum2022">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ptum2022" id="{C154760E-AD00-C445-8971-DA709DF1ACF1}" vid="{59C59E1C-6B7E-EB4A-BE38-BC61225C3DD2}"/>
    </a:ext>
  </a:extLst>
</a:theme>
</file>

<file path=ppt/theme/theme2.xml><?xml version="1.0" encoding="utf-8"?>
<a:theme xmlns:a="http://schemas.openxmlformats.org/drawingml/2006/main" name="Optum2023">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196ECF"/>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extraClrScheme>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ptum2023" id="{B43A6268-5F93-4949-956E-11C902217EBC}" vid="{03419C5B-9B58-E74A-961B-25664C7D19DC}"/>
    </a:ext>
  </a:extLst>
</a:theme>
</file>

<file path=ppt/theme/theme3.xml><?xml version="1.0" encoding="utf-8"?>
<a:theme xmlns:a="http://schemas.openxmlformats.org/drawingml/2006/main" name="Optum Theme">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extraClrScheme>
  </a:extraClrSchemeLst>
  <a:custClrLst>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Red 80">
      <a:srgbClr val="C40000"/>
    </a:custClr>
    <a:custClr name="Yellow 20">
      <a:srgbClr val="FFF84F"/>
    </a:custClr>
    <a:custClr name="Green 40">
      <a:srgbClr val="61D661"/>
    </a:custClr>
    <a:custClr name="Turquoise 20">
      <a:srgbClr val="AEE2D5"/>
    </a:custClr>
    <a:custClr name="Pink 20">
      <a:srgbClr val="F6BCDC"/>
    </a:custClr>
    <a:custClr name="Purple 20">
      <a:srgbClr val="D9CFEB"/>
    </a:custClr>
    <a:custClr name="Tangerine 20">
      <a:srgbClr val="FFD7B3"/>
    </a:custClr>
    <a:custClr name="Sapphire 20">
      <a:srgbClr val="C4DFF6"/>
    </a:custClr>
    <a:custClr name="Gray 20">
      <a:srgbClr val="E5E5E6"/>
    </a:custClr>
    <a:custClr name="Blank">
      <a:srgbClr val="FFFFFF"/>
    </a:custClr>
    <a:custClr name="Blank">
      <a:srgbClr val="FFFFFF"/>
    </a:custClr>
    <a:custClr name="Yellow Outline">
      <a:srgbClr val="AD8D01"/>
    </a:custClr>
    <a:custClr name="Green Outline">
      <a:srgbClr val="03AB03"/>
    </a:custClr>
    <a:custClr name="Turquoise 50">
      <a:srgbClr val="4EC3AD"/>
    </a:custClr>
    <a:custClr name="Pink 40">
      <a:srgbClr val="E676BA"/>
    </a:custClr>
    <a:custClr name="Purple 40">
      <a:srgbClr val="B3A0D7"/>
    </a:custClr>
    <a:custClr name="Tangerine 40">
      <a:srgbClr val="FFAC61"/>
    </a:custClr>
    <a:custClr name="Sapphire 40">
      <a:srgbClr val="83C0EC"/>
    </a:custClr>
    <a:custClr name="Gray 40">
      <a:srgbClr val="B1B2B4"/>
    </a:custClr>
    <a:custClr name="Blank">
      <a:srgbClr val="FFFFFF"/>
    </a:custClr>
    <a:custClr name="Blank">
      <a:srgbClr val="FFFFFF"/>
    </a:custClr>
    <a:custClr name="Blank">
      <a:srgbClr val="FFFFFF"/>
    </a:custClr>
    <a:custClr name="Blank">
      <a:srgbClr val="FFFFFF"/>
    </a:custClr>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Blank">
      <a:srgbClr val="FFFFFF"/>
    </a:custClr>
    <a:custClr name="Blank">
      <a:srgbClr val="FFFFFF"/>
    </a:custClr>
    <a:custClr name="Warm White">
      <a:srgbClr val="FAF8F2"/>
    </a:custClr>
    <a:custClr name="Turquoise 80">
      <a:srgbClr val="218371"/>
    </a:custClr>
    <a:custClr name="Pink 80">
      <a:srgbClr val="8C195E"/>
    </a:custClr>
    <a:custClr name="Purple 80">
      <a:srgbClr val="422C88"/>
    </a:custClr>
    <a:custClr name="Tangerine 80">
      <a:srgbClr val="B85B06"/>
    </a:custClr>
    <a:custClr name="Sapphire 80">
      <a:srgbClr val="155C8E"/>
    </a:custClr>
    <a:custClr name="Gray 80">
      <a:srgbClr val="4B4D4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z-optum-onscreen-16x9-glg-20240101.potx" id="{81C5947D-C49D-403A-BB0F-84643324A0AC}" vid="{8954040C-117B-4244-BE76-4B2A0B41DDCA}"/>
    </a:ext>
  </a:extLst>
</a:theme>
</file>

<file path=ppt/theme/theme4.xml><?xml version="1.0" encoding="utf-8"?>
<a:theme xmlns:a="http://schemas.openxmlformats.org/drawingml/2006/main" name="1_Optum Theme">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extraClrScheme>
  </a:extraClrSchemeLst>
  <a:custClrLst>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Red 80">
      <a:srgbClr val="C40000"/>
    </a:custClr>
    <a:custClr name="Yellow 20">
      <a:srgbClr val="FFF84F"/>
    </a:custClr>
    <a:custClr name="Green 40">
      <a:srgbClr val="61D661"/>
    </a:custClr>
    <a:custClr name="Turquoise 20">
      <a:srgbClr val="AEE2D5"/>
    </a:custClr>
    <a:custClr name="Pink 20">
      <a:srgbClr val="F6BCDC"/>
    </a:custClr>
    <a:custClr name="Purple 20">
      <a:srgbClr val="D9CFEB"/>
    </a:custClr>
    <a:custClr name="Tangerine 20">
      <a:srgbClr val="FFD7B3"/>
    </a:custClr>
    <a:custClr name="Sapphire 20">
      <a:srgbClr val="C4DFF6"/>
    </a:custClr>
    <a:custClr name="Gray 20">
      <a:srgbClr val="E5E5E6"/>
    </a:custClr>
    <a:custClr name="Blank">
      <a:srgbClr val="FFFFFF"/>
    </a:custClr>
    <a:custClr name="Blank">
      <a:srgbClr val="FFFFFF"/>
    </a:custClr>
    <a:custClr name="Yellow Outline">
      <a:srgbClr val="AD8D01"/>
    </a:custClr>
    <a:custClr name="Green Outline">
      <a:srgbClr val="03AB03"/>
    </a:custClr>
    <a:custClr name="Turquoise 50">
      <a:srgbClr val="4EC3AD"/>
    </a:custClr>
    <a:custClr name="Pink 40">
      <a:srgbClr val="E676BA"/>
    </a:custClr>
    <a:custClr name="Purple 40">
      <a:srgbClr val="B3A0D7"/>
    </a:custClr>
    <a:custClr name="Tangerine 40">
      <a:srgbClr val="FFAC61"/>
    </a:custClr>
    <a:custClr name="Sapphire 40">
      <a:srgbClr val="83C0EC"/>
    </a:custClr>
    <a:custClr name="Gray 40">
      <a:srgbClr val="B1B2B4"/>
    </a:custClr>
    <a:custClr name="Blank">
      <a:srgbClr val="FFFFFF"/>
    </a:custClr>
    <a:custClr name="Blank">
      <a:srgbClr val="FFFFFF"/>
    </a:custClr>
    <a:custClr name="Blank">
      <a:srgbClr val="FFFFFF"/>
    </a:custClr>
    <a:custClr name="Blank">
      <a:srgbClr val="FFFFFF"/>
    </a:custClr>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Blank">
      <a:srgbClr val="FFFFFF"/>
    </a:custClr>
    <a:custClr name="Blank">
      <a:srgbClr val="FFFFFF"/>
    </a:custClr>
    <a:custClr name="Warm White">
      <a:srgbClr val="FAF8F2"/>
    </a:custClr>
    <a:custClr name="Turquoise 80">
      <a:srgbClr val="218371"/>
    </a:custClr>
    <a:custClr name="Pink 80">
      <a:srgbClr val="8C195E"/>
    </a:custClr>
    <a:custClr name="Purple 80">
      <a:srgbClr val="422C88"/>
    </a:custClr>
    <a:custClr name="Tangerine 80">
      <a:srgbClr val="B85B06"/>
    </a:custClr>
    <a:custClr name="Sapphire 80">
      <a:srgbClr val="155C8E"/>
    </a:custClr>
    <a:custClr name="Gray 80">
      <a:srgbClr val="4B4D4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Optum_DeBranded_2024.potx" id="{69F1E4C1-4F9A-432F-91CC-EDCE851AB889}" vid="{132C5E99-90A8-4FCC-9A82-A3C3470B6CC1}"/>
    </a:ext>
  </a:extLst>
</a:theme>
</file>

<file path=ppt/theme/theme5.xml><?xml version="1.0" encoding="utf-8"?>
<a:theme xmlns:a="http://schemas.openxmlformats.org/drawingml/2006/main" name="OrangeBlue Theme">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extraClrScheme>
  </a:extraClrSchemeLst>
  <a:custClrLst>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Red 80">
      <a:srgbClr val="C40000"/>
    </a:custClr>
    <a:custClr name="Yellow 20">
      <a:srgbClr val="FFF84F"/>
    </a:custClr>
    <a:custClr name="Green 40">
      <a:srgbClr val="61D661"/>
    </a:custClr>
    <a:custClr name="Turquoise 20">
      <a:srgbClr val="AEE2D5"/>
    </a:custClr>
    <a:custClr name="Pink 20">
      <a:srgbClr val="F6BCDC"/>
    </a:custClr>
    <a:custClr name="Purple 20">
      <a:srgbClr val="D9CFEB"/>
    </a:custClr>
    <a:custClr name="Tangerine 20">
      <a:srgbClr val="FFD7B3"/>
    </a:custClr>
    <a:custClr name="Sapphire 20">
      <a:srgbClr val="C4DFF6"/>
    </a:custClr>
    <a:custClr name="Gray 20">
      <a:srgbClr val="E5E5E6"/>
    </a:custClr>
    <a:custClr name="Blank">
      <a:srgbClr val="FFFFFF"/>
    </a:custClr>
    <a:custClr name="Blank">
      <a:srgbClr val="FFFFFF"/>
    </a:custClr>
    <a:custClr name="Yellow Outline">
      <a:srgbClr val="AD8D01"/>
    </a:custClr>
    <a:custClr name="Green Outline">
      <a:srgbClr val="03AB03"/>
    </a:custClr>
    <a:custClr name="Turquoise 50">
      <a:srgbClr val="4EC3AD"/>
    </a:custClr>
    <a:custClr name="Pink 40">
      <a:srgbClr val="E676BA"/>
    </a:custClr>
    <a:custClr name="Purple 40">
      <a:srgbClr val="B3A0D7"/>
    </a:custClr>
    <a:custClr name="Tangerine 40">
      <a:srgbClr val="FFAC61"/>
    </a:custClr>
    <a:custClr name="Sapphire 40">
      <a:srgbClr val="83C0EC"/>
    </a:custClr>
    <a:custClr name="Gray 40">
      <a:srgbClr val="B1B2B4"/>
    </a:custClr>
    <a:custClr name="Blank">
      <a:srgbClr val="FFFFFF"/>
    </a:custClr>
    <a:custClr name="Blank">
      <a:srgbClr val="FFFFFF"/>
    </a:custClr>
    <a:custClr name="Blank">
      <a:srgbClr val="FFFFFF"/>
    </a:custClr>
    <a:custClr name="Blank">
      <a:srgbClr val="FFFFFF"/>
    </a:custClr>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Blank">
      <a:srgbClr val="FFFFFF"/>
    </a:custClr>
    <a:custClr name="Blank">
      <a:srgbClr val="FFFFFF"/>
    </a:custClr>
    <a:custClr name="Warm White">
      <a:srgbClr val="FAF8F2"/>
    </a:custClr>
    <a:custClr name="Turquoise 80">
      <a:srgbClr val="218371"/>
    </a:custClr>
    <a:custClr name="Pink 80">
      <a:srgbClr val="8C195E"/>
    </a:custClr>
    <a:custClr name="Purple 80">
      <a:srgbClr val="422C88"/>
    </a:custClr>
    <a:custClr name="Tangerine 80">
      <a:srgbClr val="B85B06"/>
    </a:custClr>
    <a:custClr name="Sapphire 80">
      <a:srgbClr val="155C8E"/>
    </a:custClr>
    <a:custClr name="Gray 80">
      <a:srgbClr val="4B4D4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OrangeBlue_2024.potx" id="{775E88BC-C268-4C32-B90B-55F4C6D7A3BD}" vid="{1EC8D1E0-2870-40BB-8E49-14261E2E76C2}"/>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Optum2022</Template>
  <TotalTime>2345</TotalTime>
  <Words>2459</Words>
  <Application>Microsoft Office PowerPoint</Application>
  <PresentationFormat>Widescreen</PresentationFormat>
  <Paragraphs>461</Paragraphs>
  <Slides>34</Slides>
  <Notes>2</Notes>
  <HiddenSlides>1</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34</vt:i4>
      </vt:variant>
    </vt:vector>
  </HeadingPairs>
  <TitlesOfParts>
    <vt:vector size="43" baseType="lpstr">
      <vt:lpstr>Arial</vt:lpstr>
      <vt:lpstr>Calibri</vt:lpstr>
      <vt:lpstr>Consolas</vt:lpstr>
      <vt:lpstr>Menlo</vt:lpstr>
      <vt:lpstr>Optum2022</vt:lpstr>
      <vt:lpstr>Optum2023</vt:lpstr>
      <vt:lpstr>Optum Theme</vt:lpstr>
      <vt:lpstr>1_Optum Theme</vt:lpstr>
      <vt:lpstr>OrangeBlue Theme</vt:lpstr>
      <vt:lpstr>Project 01:  Hello World!</vt:lpstr>
      <vt:lpstr>Lesson 01 – Outline</vt:lpstr>
      <vt:lpstr>Basic Soar Computation</vt:lpstr>
      <vt:lpstr>Programming Soar</vt:lpstr>
      <vt:lpstr>Soar Working Memory</vt:lpstr>
      <vt:lpstr>Soar Working Memory: Graph Edges</vt:lpstr>
      <vt:lpstr>Soar Working Memory Elements</vt:lpstr>
      <vt:lpstr>How Do Soar Rules Work?</vt:lpstr>
      <vt:lpstr>Soar Working Memory</vt:lpstr>
      <vt:lpstr>Writing Soar Rules</vt:lpstr>
      <vt:lpstr>Soar Scripting</vt:lpstr>
      <vt:lpstr>Define a Soar Rule</vt:lpstr>
      <vt:lpstr>Soar Production Syntax</vt:lpstr>
      <vt:lpstr>LHS / RHS</vt:lpstr>
      <vt:lpstr>Order of Conditions/Actions</vt:lpstr>
      <vt:lpstr>Let’s Write Some Code!</vt:lpstr>
      <vt:lpstr>Example Rule</vt:lpstr>
      <vt:lpstr>LHS Pattern Matching</vt:lpstr>
      <vt:lpstr>Rule Syntax: “state”</vt:lpstr>
      <vt:lpstr>Rule Syntax: Variables</vt:lpstr>
      <vt:lpstr>Rule Syntax: Attributes</vt:lpstr>
      <vt:lpstr>Rule Syntax: Strings</vt:lpstr>
      <vt:lpstr>Initial WMEs</vt:lpstr>
      <vt:lpstr>Initial WMEs</vt:lpstr>
      <vt:lpstr>The type WME</vt:lpstr>
      <vt:lpstr>Let’s Write Some Code!</vt:lpstr>
      <vt:lpstr>Rule Actions</vt:lpstr>
      <vt:lpstr>Adding and Removing WMEs</vt:lpstr>
      <vt:lpstr>Adding and Removing WMEs</vt:lpstr>
      <vt:lpstr>RHS Functions</vt:lpstr>
      <vt:lpstr>The (write) Function</vt:lpstr>
      <vt:lpstr>The (crlf) Function</vt:lpstr>
      <vt:lpstr>Provided RHS Functions</vt:lpstr>
      <vt:lpstr>Let’s Write Some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Soar Cognitive Architecture</dc:title>
  <dc:creator>Stearns, Bryan</dc:creator>
  <cp:lastModifiedBy>Stearns, Bryan</cp:lastModifiedBy>
  <cp:revision>90</cp:revision>
  <dcterms:created xsi:type="dcterms:W3CDTF">2023-04-25T15:41:13Z</dcterms:created>
  <dcterms:modified xsi:type="dcterms:W3CDTF">2024-07-17T22:02:11Z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8a73c85-e524-44a6-bd58-7df7ef87be8f_Enabled">
    <vt:lpwstr>true</vt:lpwstr>
  </property>
  <property fmtid="{D5CDD505-2E9C-101B-9397-08002B2CF9AE}" pid="3" name="MSIP_Label_a8a73c85-e524-44a6-bd58-7df7ef87be8f_SetDate">
    <vt:lpwstr>2023-04-25T15:46:13Z</vt:lpwstr>
  </property>
  <property fmtid="{D5CDD505-2E9C-101B-9397-08002B2CF9AE}" pid="4" name="MSIP_Label_a8a73c85-e524-44a6-bd58-7df7ef87be8f_Method">
    <vt:lpwstr>Standard</vt:lpwstr>
  </property>
  <property fmtid="{D5CDD505-2E9C-101B-9397-08002B2CF9AE}" pid="5" name="MSIP_Label_a8a73c85-e524-44a6-bd58-7df7ef87be8f_Name">
    <vt:lpwstr>Internal Label</vt:lpwstr>
  </property>
  <property fmtid="{D5CDD505-2E9C-101B-9397-08002B2CF9AE}" pid="6" name="MSIP_Label_a8a73c85-e524-44a6-bd58-7df7ef87be8f_SiteId">
    <vt:lpwstr>db05faca-c82a-4b9d-b9c5-0f64b6755421</vt:lpwstr>
  </property>
  <property fmtid="{D5CDD505-2E9C-101B-9397-08002B2CF9AE}" pid="7" name="MSIP_Label_a8a73c85-e524-44a6-bd58-7df7ef87be8f_ActionId">
    <vt:lpwstr>a5656e60-ab66-41bb-bc6d-4e1b056c1410</vt:lpwstr>
  </property>
  <property fmtid="{D5CDD505-2E9C-101B-9397-08002B2CF9AE}" pid="8" name="MSIP_Label_a8a73c85-e524-44a6-bd58-7df7ef87be8f_ContentBits">
    <vt:lpwstr>0</vt:lpwstr>
  </property>
</Properties>
</file>